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33D50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33D50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33D50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9709" y="420700"/>
            <a:ext cx="10752581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33D50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460" y="1337563"/>
            <a:ext cx="11473078" cy="3483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9.png"/><Relationship Id="rId4" Type="http://schemas.openxmlformats.org/officeDocument/2006/relationships/hyperlink" Target="mailto:pedagogikaztsh307@mail.ru" TargetMode="External"/><Relationship Id="rId5" Type="http://schemas.openxmlformats.org/officeDocument/2006/relationships/image" Target="../media/image40.png"/><Relationship Id="rId6" Type="http://schemas.openxmlformats.org/officeDocument/2006/relationships/hyperlink" Target="https://tatngpi.ru/universitet/struktura-ngpu/osnovnye-podrazdeleniya/fakultet-pedagogiki-i-psikhologii/kafedry/kafedra-pedagogiki-i-psikhologii-im-z-t-sharafutdinova/" TargetMode="External"/><Relationship Id="rId7" Type="http://schemas.openxmlformats.org/officeDocument/2006/relationships/image" Target="../media/image41.png"/><Relationship Id="rId8" Type="http://schemas.openxmlformats.org/officeDocument/2006/relationships/image" Target="../media/image4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hyperlink" Target="http://abitur.tatngpi.ru/" TargetMode="External"/><Relationship Id="rId5" Type="http://schemas.openxmlformats.org/officeDocument/2006/relationships/image" Target="../media/image2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jpg"/><Relationship Id="rId6" Type="http://schemas.openxmlformats.org/officeDocument/2006/relationships/image" Target="../media/image35.png"/><Relationship Id="rId7" Type="http://schemas.openxmlformats.org/officeDocument/2006/relationships/hyperlink" Target="https://facecast.net/v/remqnt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Relationship Id="rId4" Type="http://schemas.openxmlformats.org/officeDocument/2006/relationships/image" Target="../media/image33.png"/><Relationship Id="rId5" Type="http://schemas.openxmlformats.org/officeDocument/2006/relationships/image" Target="../media/image3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8400" y="2255520"/>
            <a:ext cx="5641975" cy="1569720"/>
          </a:xfrm>
          <a:prstGeom prst="rect">
            <a:avLst/>
          </a:prstGeom>
          <a:solidFill>
            <a:srgbClr val="FFD966"/>
          </a:solidFill>
          <a:ln w="12192">
            <a:solidFill>
              <a:srgbClr val="FFFFFF"/>
            </a:solidFill>
          </a:ln>
        </p:spPr>
        <p:txBody>
          <a:bodyPr wrap="square" lIns="0" tIns="8890" rIns="0" bIns="0" rtlCol="0" vert="horz">
            <a:spAutoFit/>
          </a:bodyPr>
          <a:lstStyle/>
          <a:p>
            <a:pPr marL="92075" marR="323850">
              <a:lnSpc>
                <a:spcPts val="3840"/>
              </a:lnSpc>
              <a:spcBef>
                <a:spcPts val="70"/>
              </a:spcBef>
            </a:pPr>
            <a:r>
              <a:rPr dirty="0" sz="3200" spc="-30" b="1">
                <a:solidFill>
                  <a:srgbClr val="2D5395"/>
                </a:solidFill>
                <a:latin typeface="Palatino Linotype"/>
                <a:cs typeface="Palatino Linotype"/>
              </a:rPr>
              <a:t>К</a:t>
            </a:r>
            <a:r>
              <a:rPr dirty="0" sz="3200" spc="-20" b="1">
                <a:solidFill>
                  <a:srgbClr val="2D5395"/>
                </a:solidFill>
                <a:latin typeface="Palatino Linotype"/>
                <a:cs typeface="Palatino Linotype"/>
              </a:rPr>
              <a:t>А</a:t>
            </a:r>
            <a:r>
              <a:rPr dirty="0" sz="3200" spc="-25" b="1">
                <a:solidFill>
                  <a:srgbClr val="2D5395"/>
                </a:solidFill>
                <a:latin typeface="Palatino Linotype"/>
                <a:cs typeface="Palatino Linotype"/>
              </a:rPr>
              <a:t>ФЕ</a:t>
            </a:r>
            <a:r>
              <a:rPr dirty="0" sz="3200" spc="-30" b="1">
                <a:solidFill>
                  <a:srgbClr val="2D5395"/>
                </a:solidFill>
                <a:latin typeface="Palatino Linotype"/>
                <a:cs typeface="Palatino Linotype"/>
              </a:rPr>
              <a:t>Д</a:t>
            </a:r>
            <a:r>
              <a:rPr dirty="0" sz="3200" spc="-25" b="1">
                <a:solidFill>
                  <a:srgbClr val="2D5395"/>
                </a:solidFill>
                <a:latin typeface="Palatino Linotype"/>
                <a:cs typeface="Palatino Linotype"/>
              </a:rPr>
              <a:t>Р</a:t>
            </a:r>
            <a:r>
              <a:rPr dirty="0" sz="3200" b="1">
                <a:solidFill>
                  <a:srgbClr val="2D5395"/>
                </a:solidFill>
                <a:latin typeface="Palatino Linotype"/>
                <a:cs typeface="Palatino Linotype"/>
              </a:rPr>
              <a:t>А</a:t>
            </a:r>
            <a:r>
              <a:rPr dirty="0" sz="3200" spc="-185" b="1">
                <a:solidFill>
                  <a:srgbClr val="2D5395"/>
                </a:solidFill>
                <a:latin typeface="Palatino Linotype"/>
                <a:cs typeface="Palatino Linotype"/>
              </a:rPr>
              <a:t> </a:t>
            </a:r>
            <a:r>
              <a:rPr dirty="0" sz="3200" spc="-5" b="1">
                <a:solidFill>
                  <a:srgbClr val="2D5395"/>
                </a:solidFill>
                <a:latin typeface="Palatino Linotype"/>
                <a:cs typeface="Palatino Linotype"/>
              </a:rPr>
              <a:t>ПЕДАГОГИКИ  </a:t>
            </a:r>
            <a:r>
              <a:rPr dirty="0" sz="3200" spc="-25" b="1">
                <a:solidFill>
                  <a:srgbClr val="2D5395"/>
                </a:solidFill>
                <a:latin typeface="Palatino Linotype"/>
                <a:cs typeface="Palatino Linotype"/>
              </a:rPr>
              <a:t>им.</a:t>
            </a:r>
            <a:r>
              <a:rPr dirty="0" sz="3200" spc="-60" b="1">
                <a:solidFill>
                  <a:srgbClr val="2D5395"/>
                </a:solidFill>
                <a:latin typeface="Palatino Linotype"/>
                <a:cs typeface="Palatino Linotype"/>
              </a:rPr>
              <a:t> </a:t>
            </a:r>
            <a:r>
              <a:rPr dirty="0" sz="3200" spc="10" b="1">
                <a:solidFill>
                  <a:srgbClr val="2D5395"/>
                </a:solidFill>
                <a:latin typeface="Palatino Linotype"/>
                <a:cs typeface="Palatino Linotype"/>
              </a:rPr>
              <a:t>З.Т.</a:t>
            </a:r>
            <a:endParaRPr sz="3200">
              <a:latin typeface="Palatino Linotype"/>
              <a:cs typeface="Palatino Linotype"/>
            </a:endParaRPr>
          </a:p>
          <a:p>
            <a:pPr marL="92075">
              <a:lnSpc>
                <a:spcPts val="3715"/>
              </a:lnSpc>
            </a:pPr>
            <a:r>
              <a:rPr dirty="0" sz="3200" spc="5" b="1">
                <a:solidFill>
                  <a:srgbClr val="2D5395"/>
                </a:solidFill>
                <a:latin typeface="Palatino Linotype"/>
                <a:cs typeface="Palatino Linotype"/>
              </a:rPr>
              <a:t>ШАРАФУТДИНОВА</a:t>
            </a:r>
            <a:endParaRPr sz="3200">
              <a:latin typeface="Palatino Linotype"/>
              <a:cs typeface="Palatino Linoty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095" y="262127"/>
            <a:ext cx="12204700" cy="536575"/>
            <a:chOff x="-6095" y="262127"/>
            <a:chExt cx="12204700" cy="536575"/>
          </a:xfrm>
        </p:grpSpPr>
        <p:sp>
          <p:nvSpPr>
            <p:cNvPr id="5" name="object 5"/>
            <p:cNvSpPr/>
            <p:nvPr/>
          </p:nvSpPr>
          <p:spPr>
            <a:xfrm>
              <a:off x="0" y="268223"/>
              <a:ext cx="12192000" cy="530860"/>
            </a:xfrm>
            <a:custGeom>
              <a:avLst/>
              <a:gdLst/>
              <a:ahLst/>
              <a:cxnLst/>
              <a:rect l="l" t="t" r="r" b="b"/>
              <a:pathLst>
                <a:path w="12192000" h="530860">
                  <a:moveTo>
                    <a:pt x="12192000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0" y="524256"/>
                  </a:lnTo>
                  <a:lnTo>
                    <a:pt x="0" y="530352"/>
                  </a:lnTo>
                  <a:lnTo>
                    <a:pt x="12192000" y="530352"/>
                  </a:lnTo>
                  <a:lnTo>
                    <a:pt x="12192000" y="524256"/>
                  </a:lnTo>
                  <a:lnTo>
                    <a:pt x="12192000" y="5181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268223"/>
              <a:ext cx="12192000" cy="524510"/>
            </a:xfrm>
            <a:custGeom>
              <a:avLst/>
              <a:gdLst/>
              <a:ahLst/>
              <a:cxnLst/>
              <a:rect l="l" t="t" r="r" b="b"/>
              <a:pathLst>
                <a:path w="12192000" h="524510">
                  <a:moveTo>
                    <a:pt x="12192000" y="0"/>
                  </a:moveTo>
                  <a:lnTo>
                    <a:pt x="0" y="0"/>
                  </a:lnTo>
                  <a:lnTo>
                    <a:pt x="0" y="524255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09901" y="255778"/>
            <a:ext cx="82689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1F4E79"/>
                </a:solidFill>
                <a:latin typeface="Palatino Linotype"/>
                <a:cs typeface="Palatino Linotype"/>
              </a:rPr>
              <a:t>ФАКУЛЬТЕТ</a:t>
            </a:r>
            <a:r>
              <a:rPr dirty="0" sz="2800" spc="30" b="1">
                <a:solidFill>
                  <a:srgbClr val="1F4E79"/>
                </a:solidFill>
                <a:latin typeface="Palatino Linotype"/>
                <a:cs typeface="Palatino Linotype"/>
              </a:rPr>
              <a:t> </a:t>
            </a:r>
            <a:r>
              <a:rPr dirty="0" sz="2800" spc="-20" b="1">
                <a:solidFill>
                  <a:srgbClr val="1F4E79"/>
                </a:solidFill>
                <a:latin typeface="Palatino Linotype"/>
                <a:cs typeface="Palatino Linotype"/>
              </a:rPr>
              <a:t>ПЕДАГОГИКИ</a:t>
            </a:r>
            <a:r>
              <a:rPr dirty="0" sz="2800" spc="55" b="1">
                <a:solidFill>
                  <a:srgbClr val="1F4E79"/>
                </a:solidFill>
                <a:latin typeface="Palatino Linotype"/>
                <a:cs typeface="Palatino Linotype"/>
              </a:rPr>
              <a:t> </a:t>
            </a:r>
            <a:r>
              <a:rPr dirty="0" sz="2800" spc="-5" b="1">
                <a:solidFill>
                  <a:srgbClr val="1F4E79"/>
                </a:solidFill>
                <a:latin typeface="Palatino Linotype"/>
                <a:cs typeface="Palatino Linotype"/>
              </a:rPr>
              <a:t>И</a:t>
            </a:r>
            <a:r>
              <a:rPr dirty="0" sz="2800" spc="35" b="1">
                <a:solidFill>
                  <a:srgbClr val="1F4E79"/>
                </a:solidFill>
                <a:latin typeface="Palatino Linotype"/>
                <a:cs typeface="Palatino Linotype"/>
              </a:rPr>
              <a:t> </a:t>
            </a:r>
            <a:r>
              <a:rPr dirty="0" sz="2800" b="1">
                <a:solidFill>
                  <a:srgbClr val="1F4E79"/>
                </a:solidFill>
                <a:latin typeface="Palatino Linotype"/>
                <a:cs typeface="Palatino Linotype"/>
              </a:rPr>
              <a:t>ПСИХОЛОГИИ</a:t>
            </a:r>
            <a:endParaRPr sz="2800">
              <a:latin typeface="Palatino Linotype"/>
              <a:cs typeface="Palatino Linotyp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6141720"/>
            <a:ext cx="12192000" cy="381000"/>
            <a:chOff x="0" y="6141720"/>
            <a:chExt cx="12192000" cy="381000"/>
          </a:xfrm>
        </p:grpSpPr>
        <p:sp>
          <p:nvSpPr>
            <p:cNvPr id="9" name="object 9"/>
            <p:cNvSpPr/>
            <p:nvPr/>
          </p:nvSpPr>
          <p:spPr>
            <a:xfrm>
              <a:off x="0" y="6147815"/>
              <a:ext cx="12192000" cy="368935"/>
            </a:xfrm>
            <a:custGeom>
              <a:avLst/>
              <a:gdLst/>
              <a:ahLst/>
              <a:cxnLst/>
              <a:rect l="l" t="t" r="r" b="b"/>
              <a:pathLst>
                <a:path w="12192000" h="368934">
                  <a:moveTo>
                    <a:pt x="121920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2192000" y="3688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6141732"/>
              <a:ext cx="12192000" cy="381000"/>
            </a:xfrm>
            <a:custGeom>
              <a:avLst/>
              <a:gdLst/>
              <a:ahLst/>
              <a:cxnLst/>
              <a:rect l="l" t="t" r="r" b="b"/>
              <a:pathLst>
                <a:path w="12192000" h="381000">
                  <a:moveTo>
                    <a:pt x="12192000" y="368795"/>
                  </a:moveTo>
                  <a:lnTo>
                    <a:pt x="0" y="368795"/>
                  </a:lnTo>
                  <a:lnTo>
                    <a:pt x="0" y="380987"/>
                  </a:lnTo>
                  <a:lnTo>
                    <a:pt x="12192000" y="380987"/>
                  </a:lnTo>
                  <a:lnTo>
                    <a:pt x="12192000" y="368795"/>
                  </a:lnTo>
                  <a:close/>
                </a:path>
                <a:path w="12192000" h="381000">
                  <a:moveTo>
                    <a:pt x="12192000" y="0"/>
                  </a:moveTo>
                  <a:lnTo>
                    <a:pt x="0" y="0"/>
                  </a:lnTo>
                  <a:lnTo>
                    <a:pt x="0" y="12179"/>
                  </a:lnTo>
                  <a:lnTo>
                    <a:pt x="12192000" y="1217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0" y="6151879"/>
            <a:ext cx="12192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1F4E79"/>
                </a:solidFill>
                <a:latin typeface="Palatino Linotype"/>
                <a:cs typeface="Palatino Linotype"/>
              </a:rPr>
              <a:t>НАБЕРЕЖНОЧЕЛНИНСКИЙ</a:t>
            </a:r>
            <a:r>
              <a:rPr dirty="0" sz="1800" spc="-30">
                <a:solidFill>
                  <a:srgbClr val="1F4E79"/>
                </a:solidFill>
                <a:latin typeface="Palatino Linotype"/>
                <a:cs typeface="Palatino Linotype"/>
              </a:rPr>
              <a:t> </a:t>
            </a:r>
            <a:r>
              <a:rPr dirty="0" sz="1800" spc="5">
                <a:solidFill>
                  <a:srgbClr val="1F4E79"/>
                </a:solidFill>
                <a:latin typeface="Palatino Linotype"/>
                <a:cs typeface="Palatino Linotype"/>
              </a:rPr>
              <a:t>ГОСУДАРСТВЕННЫЙ </a:t>
            </a:r>
            <a:r>
              <a:rPr dirty="0" sz="1800">
                <a:solidFill>
                  <a:srgbClr val="1F4E79"/>
                </a:solidFill>
                <a:latin typeface="Palatino Linotype"/>
                <a:cs typeface="Palatino Linotype"/>
              </a:rPr>
              <a:t>ПЕДАГОГИЧЕСКИЙ</a:t>
            </a:r>
            <a:r>
              <a:rPr dirty="0" sz="1800" spc="20">
                <a:solidFill>
                  <a:srgbClr val="1F4E79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1F4E79"/>
                </a:solidFill>
                <a:latin typeface="Palatino Linotype"/>
                <a:cs typeface="Palatino Linotype"/>
              </a:rPr>
              <a:t>УНИВЕРСИТЕТ</a:t>
            </a:r>
            <a:endParaRPr sz="1800">
              <a:latin typeface="Palatino Linotype"/>
              <a:cs typeface="Palatino Linotype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043" y="1877567"/>
            <a:ext cx="5526024" cy="38084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7855" y="545591"/>
            <a:ext cx="6620509" cy="65849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4225"/>
              </a:lnSpc>
            </a:pPr>
            <a:r>
              <a:rPr dirty="0" spc="-5"/>
              <a:t>ОБРАТНАЯ</a:t>
            </a:r>
            <a:r>
              <a:rPr dirty="0" spc="-120"/>
              <a:t> </a:t>
            </a:r>
            <a:r>
              <a:rPr dirty="0" spc="-45"/>
              <a:t>СВЯЗЬ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7683" y="5707379"/>
            <a:ext cx="3269741" cy="8907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15985" y="5995517"/>
            <a:ext cx="20618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461C1"/>
                </a:solidFill>
                <a:latin typeface="Palatino Linotype"/>
                <a:cs typeface="Palatino Linotype"/>
              </a:rPr>
              <a:t>Вернуться</a:t>
            </a:r>
            <a:r>
              <a:rPr dirty="0" sz="1600" spc="-2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0461C1"/>
                </a:solidFill>
                <a:latin typeface="Palatino Linotype"/>
                <a:cs typeface="Palatino Linotype"/>
              </a:rPr>
              <a:t>в</a:t>
            </a:r>
            <a:r>
              <a:rPr dirty="0" sz="1600" spc="-30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0461C1"/>
                </a:solidFill>
                <a:latin typeface="Palatino Linotype"/>
                <a:cs typeface="Palatino Linotype"/>
              </a:rPr>
              <a:t>маршрут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472" y="2526779"/>
            <a:ext cx="4863846" cy="8496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35507" y="2529585"/>
            <a:ext cx="4293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">
                <a:solidFill>
                  <a:srgbClr val="333D50"/>
                </a:solidFill>
                <a:latin typeface="Palatino Linotype"/>
                <a:cs typeface="Palatino Linotype"/>
              </a:rPr>
              <a:t>Почта</a:t>
            </a:r>
            <a:r>
              <a:rPr dirty="0" sz="2400" spc="-2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2400" spc="25">
                <a:solidFill>
                  <a:srgbClr val="333D50"/>
                </a:solidFill>
                <a:latin typeface="Palatino Linotype"/>
                <a:cs typeface="Palatino Linotype"/>
              </a:rPr>
              <a:t>кафедры</a:t>
            </a:r>
            <a:r>
              <a:rPr dirty="0" sz="2400" spc="-2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2400">
                <a:solidFill>
                  <a:srgbClr val="333D50"/>
                </a:solidFill>
                <a:latin typeface="Palatino Linotype"/>
                <a:cs typeface="Palatino Linotype"/>
              </a:rPr>
              <a:t>для</a:t>
            </a:r>
            <a:r>
              <a:rPr dirty="0" sz="2400" spc="-6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2400">
                <a:solidFill>
                  <a:srgbClr val="333D50"/>
                </a:solidFill>
                <a:latin typeface="Palatino Linotype"/>
                <a:cs typeface="Palatino Linotype"/>
              </a:rPr>
              <a:t>обратной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1979" y="2895980"/>
            <a:ext cx="8655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333D50"/>
                </a:solidFill>
                <a:latin typeface="Palatino Linotype"/>
                <a:cs typeface="Palatino Linotype"/>
              </a:rPr>
              <a:t>связи: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6845" y="2957576"/>
            <a:ext cx="31172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2000" spc="-5" b="1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ped</a:t>
            </a:r>
            <a:r>
              <a:rPr dirty="0" u="heavy" sz="2000" spc="-5" b="1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a</a:t>
            </a:r>
            <a:r>
              <a:rPr dirty="0" u="heavy" sz="2000" spc="-5" b="1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g</a:t>
            </a:r>
            <a:r>
              <a:rPr dirty="0" u="heavy" sz="2000" spc="-5" b="1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o</a:t>
            </a:r>
            <a:r>
              <a:rPr dirty="0" u="heavy" sz="2000" spc="-5" b="1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gika</a:t>
            </a:r>
            <a:r>
              <a:rPr dirty="0" u="heavy" sz="2000" spc="-5" b="1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z</a:t>
            </a:r>
            <a:r>
              <a:rPr dirty="0" u="heavy" sz="2000" spc="-5" b="1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tsh30</a:t>
            </a:r>
            <a:r>
              <a:rPr dirty="0" u="heavy" sz="2000" spc="-5" b="1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7</a:t>
            </a:r>
            <a:r>
              <a:rPr dirty="0" u="heavy" sz="2000" spc="-5" b="1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@ma</a:t>
            </a:r>
            <a:r>
              <a:rPr dirty="0" u="heavy" sz="2000" spc="-5" b="1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i</a:t>
            </a:r>
            <a:r>
              <a:rPr dirty="0" u="heavy" sz="2000" spc="-5" b="1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Times New Roman"/>
                <a:cs typeface="Times New Roman"/>
                <a:hlinkClick r:id="rId4"/>
              </a:rPr>
              <a:t>l.ru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5876" y="5974079"/>
            <a:ext cx="2209038" cy="35741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144648" y="5993993"/>
            <a:ext cx="15957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Перейти</a:t>
            </a:r>
            <a:r>
              <a:rPr dirty="0" sz="1600" spc="-8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на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u="sng" sz="1600" spc="-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Palatino Linotype"/>
                <a:cs typeface="Palatino Linotype"/>
                <a:hlinkClick r:id="rId6"/>
              </a:rPr>
              <a:t>сайт</a:t>
            </a:r>
            <a:endParaRPr sz="1600">
              <a:latin typeface="Palatino Linotype"/>
              <a:cs typeface="Palatino Linotyp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6719" y="3890771"/>
            <a:ext cx="5520055" cy="1434465"/>
            <a:chOff x="426719" y="3890771"/>
            <a:chExt cx="5520055" cy="143446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719" y="3890771"/>
              <a:ext cx="5519928" cy="14340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8723" y="3925823"/>
              <a:ext cx="5405755" cy="1316990"/>
            </a:xfrm>
            <a:custGeom>
              <a:avLst/>
              <a:gdLst/>
              <a:ahLst/>
              <a:cxnLst/>
              <a:rect l="l" t="t" r="r" b="b"/>
              <a:pathLst>
                <a:path w="5405755" h="1316989">
                  <a:moveTo>
                    <a:pt x="2702814" y="0"/>
                  </a:moveTo>
                  <a:lnTo>
                    <a:pt x="2373630" y="329183"/>
                  </a:lnTo>
                  <a:lnTo>
                    <a:pt x="2538222" y="329183"/>
                  </a:lnTo>
                  <a:lnTo>
                    <a:pt x="2538222" y="461137"/>
                  </a:lnTo>
                  <a:lnTo>
                    <a:pt x="0" y="461137"/>
                  </a:lnTo>
                  <a:lnTo>
                    <a:pt x="0" y="1316736"/>
                  </a:lnTo>
                  <a:lnTo>
                    <a:pt x="5405628" y="1316736"/>
                  </a:lnTo>
                  <a:lnTo>
                    <a:pt x="5405628" y="461137"/>
                  </a:lnTo>
                  <a:lnTo>
                    <a:pt x="2867405" y="461137"/>
                  </a:lnTo>
                  <a:lnTo>
                    <a:pt x="2867405" y="329183"/>
                  </a:lnTo>
                  <a:lnTo>
                    <a:pt x="3031998" y="329183"/>
                  </a:lnTo>
                  <a:lnTo>
                    <a:pt x="27028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58723" y="3925823"/>
              <a:ext cx="5405755" cy="1316990"/>
            </a:xfrm>
            <a:custGeom>
              <a:avLst/>
              <a:gdLst/>
              <a:ahLst/>
              <a:cxnLst/>
              <a:rect l="l" t="t" r="r" b="b"/>
              <a:pathLst>
                <a:path w="5405755" h="1316989">
                  <a:moveTo>
                    <a:pt x="0" y="461137"/>
                  </a:moveTo>
                  <a:lnTo>
                    <a:pt x="2538222" y="461137"/>
                  </a:lnTo>
                  <a:lnTo>
                    <a:pt x="2538222" y="329183"/>
                  </a:lnTo>
                  <a:lnTo>
                    <a:pt x="2373630" y="329183"/>
                  </a:lnTo>
                  <a:lnTo>
                    <a:pt x="2702814" y="0"/>
                  </a:lnTo>
                  <a:lnTo>
                    <a:pt x="3031998" y="329183"/>
                  </a:lnTo>
                  <a:lnTo>
                    <a:pt x="2867405" y="329183"/>
                  </a:lnTo>
                  <a:lnTo>
                    <a:pt x="2867405" y="461137"/>
                  </a:lnTo>
                  <a:lnTo>
                    <a:pt x="5405628" y="461137"/>
                  </a:lnTo>
                  <a:lnTo>
                    <a:pt x="5405628" y="1316736"/>
                  </a:lnTo>
                  <a:lnTo>
                    <a:pt x="0" y="1316736"/>
                  </a:lnTo>
                  <a:lnTo>
                    <a:pt x="0" y="4611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157427" y="4533646"/>
            <a:ext cx="4007485" cy="5149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Будем</a:t>
            </a:r>
            <a:r>
              <a:rPr dirty="0" sz="1600" spc="-3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рады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обратной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связи!</a:t>
            </a: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По всем</a:t>
            </a:r>
            <a:r>
              <a:rPr dirty="0" sz="1600" spc="-3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вопросам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пишите</a:t>
            </a:r>
            <a:r>
              <a:rPr dirty="0" sz="1600" spc="-4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нам 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на</a:t>
            </a:r>
            <a:r>
              <a:rPr dirty="0" sz="1600" spc="3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почту</a:t>
            </a:r>
            <a:r>
              <a:rPr dirty="0" sz="1600" spc="5">
                <a:solidFill>
                  <a:srgbClr val="333D50"/>
                </a:solidFill>
                <a:latin typeface="Wingdings"/>
                <a:cs typeface="Wingdings"/>
              </a:rPr>
              <a:t></a:t>
            </a:r>
            <a:endParaRPr sz="1600">
              <a:latin typeface="Wingdings"/>
              <a:cs typeface="Wingding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27420" y="1552955"/>
            <a:ext cx="5603748" cy="37383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021568" y="0"/>
            <a:ext cx="326390" cy="6870700"/>
            <a:chOff x="11021568" y="0"/>
            <a:chExt cx="326390" cy="6870700"/>
          </a:xfrm>
        </p:grpSpPr>
        <p:sp>
          <p:nvSpPr>
            <p:cNvPr id="4" name="object 4"/>
            <p:cNvSpPr/>
            <p:nvPr/>
          </p:nvSpPr>
          <p:spPr>
            <a:xfrm>
              <a:off x="11027664" y="0"/>
              <a:ext cx="314325" cy="6858000"/>
            </a:xfrm>
            <a:custGeom>
              <a:avLst/>
              <a:gdLst/>
              <a:ahLst/>
              <a:cxnLst/>
              <a:rect l="l" t="t" r="r" b="b"/>
              <a:pathLst>
                <a:path w="314325" h="6858000">
                  <a:moveTo>
                    <a:pt x="3139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13944" y="6858000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27664" y="0"/>
              <a:ext cx="314325" cy="6858000"/>
            </a:xfrm>
            <a:custGeom>
              <a:avLst/>
              <a:gdLst/>
              <a:ahLst/>
              <a:cxnLst/>
              <a:rect l="l" t="t" r="r" b="b"/>
              <a:pathLst>
                <a:path w="314325" h="6858000">
                  <a:moveTo>
                    <a:pt x="0" y="6858000"/>
                  </a:moveTo>
                  <a:lnTo>
                    <a:pt x="313944" y="6858000"/>
                  </a:lnTo>
                  <a:lnTo>
                    <a:pt x="31394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623316" y="0"/>
            <a:ext cx="326390" cy="6870700"/>
            <a:chOff x="623316" y="0"/>
            <a:chExt cx="326390" cy="6870700"/>
          </a:xfrm>
        </p:grpSpPr>
        <p:sp>
          <p:nvSpPr>
            <p:cNvPr id="7" name="object 7"/>
            <p:cNvSpPr/>
            <p:nvPr/>
          </p:nvSpPr>
          <p:spPr>
            <a:xfrm>
              <a:off x="629412" y="0"/>
              <a:ext cx="314325" cy="6858000"/>
            </a:xfrm>
            <a:custGeom>
              <a:avLst/>
              <a:gdLst/>
              <a:ahLst/>
              <a:cxnLst/>
              <a:rect l="l" t="t" r="r" b="b"/>
              <a:pathLst>
                <a:path w="314325" h="6858000">
                  <a:moveTo>
                    <a:pt x="3139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13944" y="6858000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29412" y="0"/>
              <a:ext cx="314325" cy="6858000"/>
            </a:xfrm>
            <a:custGeom>
              <a:avLst/>
              <a:gdLst/>
              <a:ahLst/>
              <a:cxnLst/>
              <a:rect l="l" t="t" r="r" b="b"/>
              <a:pathLst>
                <a:path w="314325" h="6858000">
                  <a:moveTo>
                    <a:pt x="0" y="6858000"/>
                  </a:moveTo>
                  <a:lnTo>
                    <a:pt x="313944" y="6858000"/>
                  </a:lnTo>
                  <a:lnTo>
                    <a:pt x="31394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7732" y="419087"/>
            <a:ext cx="4844796" cy="76048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291071" y="434340"/>
            <a:ext cx="4742815" cy="658495"/>
          </a:xfrm>
          <a:prstGeom prst="rect"/>
          <a:solidFill>
            <a:srgbClr val="FFFFFF"/>
          </a:solidFill>
        </p:spPr>
        <p:txBody>
          <a:bodyPr wrap="square" lIns="0" tIns="28575" rIns="0" bIns="0" rtlCol="0" vert="horz">
            <a:spAutoFit/>
          </a:bodyPr>
          <a:lstStyle/>
          <a:p>
            <a:pPr marL="1235075">
              <a:lnSpc>
                <a:spcPct val="100000"/>
              </a:lnSpc>
              <a:spcBef>
                <a:spcPts val="225"/>
              </a:spcBef>
            </a:pPr>
            <a:r>
              <a:rPr dirty="0" spc="5">
                <a:solidFill>
                  <a:srgbClr val="44526A"/>
                </a:solidFill>
                <a:latin typeface="Microsoft Sans Serif"/>
                <a:cs typeface="Microsoft Sans Serif"/>
              </a:rPr>
              <a:t>МАРШРУТ</a:t>
            </a:r>
            <a:r>
              <a:rPr dirty="0">
                <a:solidFill>
                  <a:srgbClr val="44526A"/>
                </a:solidFill>
                <a:latin typeface="Microsoft Sans Serif"/>
                <a:cs typeface="Microsoft Sans Serif"/>
              </a:rPr>
              <a:t> 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31063" y="1264907"/>
            <a:ext cx="8247380" cy="4714875"/>
            <a:chOff x="131063" y="1264907"/>
            <a:chExt cx="8247380" cy="471487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311" y="2124443"/>
              <a:ext cx="6073902" cy="8526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063" y="1264907"/>
              <a:ext cx="8247126" cy="8542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923" y="2878823"/>
              <a:ext cx="1893570" cy="8542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971" y="3585959"/>
              <a:ext cx="5971794" cy="8542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984" y="5126735"/>
              <a:ext cx="3079241" cy="8526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259" y="4331195"/>
              <a:ext cx="2330958" cy="85269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59460" y="1337563"/>
            <a:ext cx="7165340" cy="34836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0461C1"/>
                </a:solidFill>
                <a:latin typeface="Palatino Linotype"/>
                <a:cs typeface="Palatino Linotype"/>
              </a:rPr>
              <a:t>СОВРЕМЕННАЯ</a:t>
            </a:r>
            <a:r>
              <a:rPr dirty="0" sz="2800" spc="2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2800">
                <a:solidFill>
                  <a:srgbClr val="0461C1"/>
                </a:solidFill>
                <a:latin typeface="Palatino Linotype"/>
                <a:cs typeface="Palatino Linotype"/>
              </a:rPr>
              <a:t>ШКОЛА</a:t>
            </a:r>
            <a:r>
              <a:rPr dirty="0" sz="2800" spc="-10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2800" spc="-5">
                <a:solidFill>
                  <a:srgbClr val="0461C1"/>
                </a:solidFill>
                <a:latin typeface="Palatino Linotype"/>
                <a:cs typeface="Palatino Linotype"/>
              </a:rPr>
              <a:t>–</a:t>
            </a:r>
            <a:r>
              <a:rPr dirty="0" sz="2800" spc="-20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2800" spc="-15">
                <a:solidFill>
                  <a:srgbClr val="0461C1"/>
                </a:solidFill>
                <a:latin typeface="Palatino Linotype"/>
                <a:cs typeface="Palatino Linotype"/>
              </a:rPr>
              <a:t>КАКАЯ</a:t>
            </a:r>
            <a:r>
              <a:rPr dirty="0" sz="2800" spc="40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2800" spc="-15">
                <a:solidFill>
                  <a:srgbClr val="0461C1"/>
                </a:solidFill>
                <a:latin typeface="Palatino Linotype"/>
                <a:cs typeface="Palatino Linotype"/>
              </a:rPr>
              <a:t>ОНА?</a:t>
            </a:r>
            <a:endParaRPr sz="2800">
              <a:latin typeface="Palatino Linotype"/>
              <a:cs typeface="Palatino Linotype"/>
            </a:endParaRPr>
          </a:p>
          <a:p>
            <a:pPr marL="35560" marR="1550670" indent="55880">
              <a:lnSpc>
                <a:spcPct val="177100"/>
              </a:lnSpc>
              <a:spcBef>
                <a:spcPts val="50"/>
              </a:spcBef>
            </a:pPr>
            <a:r>
              <a:rPr dirty="0" sz="2800" spc="-20">
                <a:solidFill>
                  <a:srgbClr val="0461C1"/>
                </a:solidFill>
                <a:latin typeface="Palatino Linotype"/>
                <a:cs typeface="Palatino Linotype"/>
              </a:rPr>
              <a:t>НАПРАВЛЕНИЯ</a:t>
            </a:r>
            <a:r>
              <a:rPr dirty="0" sz="2800" spc="-10">
                <a:solidFill>
                  <a:srgbClr val="0461C1"/>
                </a:solidFill>
                <a:latin typeface="Palatino Linotype"/>
                <a:cs typeface="Palatino Linotype"/>
              </a:rPr>
              <a:t> ПОДГОТОВКИ </a:t>
            </a:r>
            <a:r>
              <a:rPr dirty="0" sz="2800" spc="-68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2800">
                <a:solidFill>
                  <a:srgbClr val="0461C1"/>
                </a:solidFill>
                <a:latin typeface="Palatino Linotype"/>
                <a:cs typeface="Palatino Linotype"/>
              </a:rPr>
              <a:t>НАУКА</a:t>
            </a:r>
            <a:endParaRPr sz="2800">
              <a:latin typeface="Palatino Linotype"/>
              <a:cs typeface="Palatino Linotype"/>
            </a:endParaRPr>
          </a:p>
          <a:p>
            <a:pPr marL="56515" marR="1796414" indent="-18415">
              <a:lnSpc>
                <a:spcPct val="175700"/>
              </a:lnSpc>
              <a:spcBef>
                <a:spcPts val="110"/>
              </a:spcBef>
            </a:pPr>
            <a:r>
              <a:rPr dirty="0" sz="2800" spc="-15">
                <a:solidFill>
                  <a:srgbClr val="0461C1"/>
                </a:solidFill>
                <a:latin typeface="Palatino Linotype"/>
                <a:cs typeface="Palatino Linotype"/>
              </a:rPr>
              <a:t>РАБОТА</a:t>
            </a:r>
            <a:r>
              <a:rPr dirty="0" sz="2800" spc="-40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2800" spc="-5">
                <a:solidFill>
                  <a:srgbClr val="0461C1"/>
                </a:solidFill>
                <a:latin typeface="Palatino Linotype"/>
                <a:cs typeface="Palatino Linotype"/>
              </a:rPr>
              <a:t>В</a:t>
            </a:r>
            <a:r>
              <a:rPr dirty="0" sz="2800" spc="-2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2800" spc="-10">
                <a:solidFill>
                  <a:srgbClr val="0461C1"/>
                </a:solidFill>
                <a:latin typeface="Palatino Linotype"/>
                <a:cs typeface="Palatino Linotype"/>
              </a:rPr>
              <a:t>ДЕТСКИХ</a:t>
            </a:r>
            <a:r>
              <a:rPr dirty="0" sz="2800" spc="-4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2800" spc="-5">
                <a:solidFill>
                  <a:srgbClr val="0461C1"/>
                </a:solidFill>
                <a:latin typeface="Palatino Linotype"/>
                <a:cs typeface="Palatino Linotype"/>
              </a:rPr>
              <a:t>ЛАГЕРЯХ </a:t>
            </a:r>
            <a:r>
              <a:rPr dirty="0" sz="2800" spc="-68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2800">
                <a:solidFill>
                  <a:srgbClr val="0461C1"/>
                </a:solidFill>
                <a:latin typeface="Palatino Linotype"/>
                <a:cs typeface="Palatino Linotype"/>
              </a:rPr>
              <a:t>ПРОЕКТЫ</a:t>
            </a:r>
            <a:endParaRPr sz="2800">
              <a:latin typeface="Palatino Linotype"/>
              <a:cs typeface="Palatino Linotype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7179" y="5981700"/>
            <a:ext cx="4789170" cy="54025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81990" y="5200903"/>
            <a:ext cx="25717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0461C1"/>
                </a:solidFill>
                <a:latin typeface="Palatino Linotype"/>
                <a:cs typeface="Palatino Linotype"/>
              </a:rPr>
              <a:t>WORLDSKILLS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3890" y="5983020"/>
            <a:ext cx="44818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461C1"/>
                </a:solidFill>
                <a:latin typeface="Palatino Linotype"/>
                <a:cs typeface="Palatino Linotype"/>
              </a:rPr>
              <a:t>СТУДЕНЧЕСКАЯ</a:t>
            </a:r>
            <a:r>
              <a:rPr dirty="0" sz="2800" spc="4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2800" spc="-30">
                <a:solidFill>
                  <a:srgbClr val="0461C1"/>
                </a:solidFill>
                <a:latin typeface="Palatino Linotype"/>
                <a:cs typeface="Palatino Linotype"/>
              </a:rPr>
              <a:t>ЖИЗНЬ</a:t>
            </a:r>
            <a:endParaRPr sz="2800">
              <a:latin typeface="Palatino Linotype"/>
              <a:cs typeface="Palatino Linotype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52943" y="5466588"/>
            <a:ext cx="4482846" cy="54179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8174481" y="5462727"/>
            <a:ext cx="32327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solidFill>
                  <a:srgbClr val="333D50"/>
                </a:solidFill>
                <a:latin typeface="Palatino Linotype"/>
                <a:cs typeface="Palatino Linotype"/>
              </a:rPr>
              <a:t>ОБРАТНАЯ</a:t>
            </a:r>
            <a:r>
              <a:rPr dirty="0" sz="2800" spc="-10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2800" spc="-35">
                <a:solidFill>
                  <a:srgbClr val="333D50"/>
                </a:solidFill>
                <a:latin typeface="Palatino Linotype"/>
                <a:cs typeface="Palatino Linotype"/>
              </a:rPr>
              <a:t>СВЯЗЬ</a:t>
            </a:r>
            <a:endParaRPr sz="2800">
              <a:latin typeface="Palatino Linotype"/>
              <a:cs typeface="Palatino Linotype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12480" y="1711451"/>
            <a:ext cx="2872739" cy="2872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56460" y="289559"/>
            <a:ext cx="10041890" cy="658495"/>
            <a:chOff x="2156460" y="289559"/>
            <a:chExt cx="10041890" cy="658495"/>
          </a:xfrm>
        </p:grpSpPr>
        <p:sp>
          <p:nvSpPr>
            <p:cNvPr id="4" name="object 4"/>
            <p:cNvSpPr/>
            <p:nvPr/>
          </p:nvSpPr>
          <p:spPr>
            <a:xfrm>
              <a:off x="2162556" y="295655"/>
              <a:ext cx="10029825" cy="646430"/>
            </a:xfrm>
            <a:custGeom>
              <a:avLst/>
              <a:gdLst/>
              <a:ahLst/>
              <a:cxnLst/>
              <a:rect l="l" t="t" r="r" b="b"/>
              <a:pathLst>
                <a:path w="10029825" h="646430">
                  <a:moveTo>
                    <a:pt x="1002944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0029444" y="646176"/>
                  </a:lnTo>
                  <a:lnTo>
                    <a:pt x="10029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62556" y="295655"/>
              <a:ext cx="10029825" cy="646430"/>
            </a:xfrm>
            <a:custGeom>
              <a:avLst/>
              <a:gdLst/>
              <a:ahLst/>
              <a:cxnLst/>
              <a:rect l="l" t="t" r="r" b="b"/>
              <a:pathLst>
                <a:path w="10029825" h="646430">
                  <a:moveTo>
                    <a:pt x="0" y="646176"/>
                  </a:moveTo>
                  <a:lnTo>
                    <a:pt x="10029444" y="646176"/>
                  </a:lnTo>
                  <a:lnTo>
                    <a:pt x="10029444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41930" y="263778"/>
            <a:ext cx="83178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4526A"/>
                </a:solidFill>
              </a:rPr>
              <a:t>Школа</a:t>
            </a:r>
            <a:r>
              <a:rPr dirty="0" spc="-15">
                <a:solidFill>
                  <a:srgbClr val="44526A"/>
                </a:solidFill>
              </a:rPr>
              <a:t> </a:t>
            </a:r>
            <a:r>
              <a:rPr dirty="0" spc="25">
                <a:solidFill>
                  <a:srgbClr val="44526A"/>
                </a:solidFill>
              </a:rPr>
              <a:t>будущего:</a:t>
            </a:r>
            <a:r>
              <a:rPr dirty="0" spc="5">
                <a:solidFill>
                  <a:srgbClr val="44526A"/>
                </a:solidFill>
              </a:rPr>
              <a:t> </a:t>
            </a:r>
            <a:r>
              <a:rPr dirty="0" spc="35">
                <a:solidFill>
                  <a:srgbClr val="44526A"/>
                </a:solidFill>
              </a:rPr>
              <a:t>новые</a:t>
            </a:r>
            <a:r>
              <a:rPr dirty="0" spc="5">
                <a:solidFill>
                  <a:srgbClr val="44526A"/>
                </a:solidFill>
              </a:rPr>
              <a:t> </a:t>
            </a:r>
            <a:r>
              <a:rPr dirty="0" spc="15">
                <a:solidFill>
                  <a:srgbClr val="44526A"/>
                </a:solidFill>
              </a:rPr>
              <a:t>технологии…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3859" y="1065275"/>
            <a:ext cx="4140835" cy="18288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5400" rIns="0" bIns="0" rtlCol="0" vert="horz">
            <a:spAutoFit/>
          </a:bodyPr>
          <a:lstStyle/>
          <a:p>
            <a:pPr marL="97155" marR="401320">
              <a:lnSpc>
                <a:spcPct val="100000"/>
              </a:lnSpc>
              <a:spcBef>
                <a:spcPts val="200"/>
              </a:spcBef>
            </a:pP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Современные</a:t>
            </a:r>
            <a:r>
              <a:rPr dirty="0" sz="1600" spc="75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технологии</a:t>
            </a:r>
            <a:r>
              <a:rPr dirty="0" sz="1600" spc="8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–</a:t>
            </a:r>
            <a:r>
              <a:rPr dirty="0" sz="1600" spc="-1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>
                <a:solidFill>
                  <a:srgbClr val="44526A"/>
                </a:solidFill>
                <a:latin typeface="Palatino Linotype"/>
                <a:cs typeface="Palatino Linotype"/>
              </a:rPr>
              <a:t>одна</a:t>
            </a:r>
            <a:r>
              <a:rPr dirty="0" sz="1600" spc="7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30">
                <a:solidFill>
                  <a:srgbClr val="44526A"/>
                </a:solidFill>
                <a:latin typeface="Palatino Linotype"/>
                <a:cs typeface="Palatino Linotype"/>
              </a:rPr>
              <a:t>из </a:t>
            </a:r>
            <a:r>
              <a:rPr dirty="0" sz="1600" spc="-25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15">
                <a:solidFill>
                  <a:srgbClr val="44526A"/>
                </a:solidFill>
                <a:latin typeface="Palatino Linotype"/>
                <a:cs typeface="Palatino Linotype"/>
              </a:rPr>
              <a:t>главных </a:t>
            </a: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движущих </a:t>
            </a:r>
            <a:r>
              <a:rPr dirty="0" sz="1600" spc="-15">
                <a:solidFill>
                  <a:srgbClr val="44526A"/>
                </a:solidFill>
                <a:latin typeface="Palatino Linotype"/>
                <a:cs typeface="Palatino Linotype"/>
              </a:rPr>
              <a:t>сил, </a:t>
            </a: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влияющих </a:t>
            </a:r>
            <a:r>
              <a:rPr dirty="0" sz="1600" spc="20">
                <a:solidFill>
                  <a:srgbClr val="44526A"/>
                </a:solidFill>
                <a:latin typeface="Palatino Linotype"/>
                <a:cs typeface="Palatino Linotype"/>
              </a:rPr>
              <a:t>на </a:t>
            </a:r>
            <a:r>
              <a:rPr dirty="0" sz="1600" spc="-385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15">
                <a:solidFill>
                  <a:srgbClr val="44526A"/>
                </a:solidFill>
                <a:latin typeface="Palatino Linotype"/>
                <a:cs typeface="Palatino Linotype"/>
              </a:rPr>
              <a:t>эффективность</a:t>
            </a:r>
            <a:r>
              <a:rPr dirty="0" sz="1600" spc="-1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44526A"/>
                </a:solidFill>
                <a:latin typeface="Palatino Linotype"/>
                <a:cs typeface="Palatino Linotype"/>
              </a:rPr>
              <a:t>системы</a:t>
            </a:r>
            <a:r>
              <a:rPr dirty="0" sz="1600" spc="-3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образования.</a:t>
            </a:r>
            <a:endParaRPr sz="1600">
              <a:latin typeface="Palatino Linotype"/>
              <a:cs typeface="Palatino Linotype"/>
            </a:endParaRPr>
          </a:p>
          <a:p>
            <a:pPr marL="97155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Дети</a:t>
            </a:r>
            <a:r>
              <a:rPr dirty="0" sz="1600" spc="-2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«поколения</a:t>
            </a:r>
            <a:r>
              <a:rPr dirty="0" sz="1600" spc="-65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Z»</a:t>
            </a:r>
            <a:r>
              <a:rPr dirty="0" sz="1600" spc="-30">
                <a:solidFill>
                  <a:srgbClr val="44526A"/>
                </a:solidFill>
                <a:latin typeface="Palatino Linotype"/>
                <a:cs typeface="Palatino Linotype"/>
              </a:rPr>
              <a:t> рождаются</a:t>
            </a:r>
            <a:r>
              <a:rPr dirty="0" sz="1600" spc="-1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20">
                <a:solidFill>
                  <a:srgbClr val="44526A"/>
                </a:solidFill>
                <a:latin typeface="Palatino Linotype"/>
                <a:cs typeface="Palatino Linotype"/>
              </a:rPr>
              <a:t>со</a:t>
            </a:r>
            <a:endParaRPr sz="1600">
              <a:latin typeface="Palatino Linotype"/>
              <a:cs typeface="Palatino Linotype"/>
            </a:endParaRPr>
          </a:p>
          <a:p>
            <a:pPr marL="97155" marR="219710">
              <a:lnSpc>
                <a:spcPct val="100000"/>
              </a:lnSpc>
            </a:pPr>
            <a:r>
              <a:rPr dirty="0" sz="1600" spc="-10">
                <a:solidFill>
                  <a:srgbClr val="44526A"/>
                </a:solidFill>
                <a:latin typeface="Palatino Linotype"/>
                <a:cs typeface="Palatino Linotype"/>
              </a:rPr>
              <a:t>смартфоном </a:t>
            </a: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в</a:t>
            </a:r>
            <a:r>
              <a:rPr dirty="0" sz="1600" spc="2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5">
                <a:solidFill>
                  <a:srgbClr val="44526A"/>
                </a:solidFill>
                <a:latin typeface="Palatino Linotype"/>
                <a:cs typeface="Palatino Linotype"/>
              </a:rPr>
              <a:t>руке,</a:t>
            </a:r>
            <a:r>
              <a:rPr dirty="0" sz="1600" spc="-2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и задача</a:t>
            </a:r>
            <a:r>
              <a:rPr dirty="0" sz="1600" spc="25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44526A"/>
                </a:solidFill>
                <a:latin typeface="Palatino Linotype"/>
                <a:cs typeface="Palatino Linotype"/>
              </a:rPr>
              <a:t>школы</a:t>
            </a:r>
            <a:r>
              <a:rPr dirty="0" sz="1600" spc="2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– </a:t>
            </a:r>
            <a:r>
              <a:rPr dirty="0" sz="160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15">
                <a:solidFill>
                  <a:srgbClr val="44526A"/>
                </a:solidFill>
                <a:latin typeface="Palatino Linotype"/>
                <a:cs typeface="Palatino Linotype"/>
              </a:rPr>
              <a:t>научить</a:t>
            </a:r>
            <a:r>
              <a:rPr dirty="0" sz="1600" spc="7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>
                <a:solidFill>
                  <a:srgbClr val="44526A"/>
                </a:solidFill>
                <a:latin typeface="Palatino Linotype"/>
                <a:cs typeface="Palatino Linotype"/>
              </a:rPr>
              <a:t>их</a:t>
            </a:r>
            <a:r>
              <a:rPr dirty="0" sz="1600" spc="4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20">
                <a:solidFill>
                  <a:srgbClr val="44526A"/>
                </a:solidFill>
                <a:latin typeface="Palatino Linotype"/>
                <a:cs typeface="Palatino Linotype"/>
              </a:rPr>
              <a:t>использовать</a:t>
            </a:r>
            <a:r>
              <a:rPr dirty="0" sz="1600" spc="25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30">
                <a:solidFill>
                  <a:srgbClr val="44526A"/>
                </a:solidFill>
                <a:latin typeface="Palatino Linotype"/>
                <a:cs typeface="Palatino Linotype"/>
              </a:rPr>
              <a:t>возможности </a:t>
            </a:r>
            <a:r>
              <a:rPr dirty="0" sz="1600" spc="-25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5">
                <a:solidFill>
                  <a:srgbClr val="44526A"/>
                </a:solidFill>
                <a:latin typeface="Palatino Linotype"/>
                <a:cs typeface="Palatino Linotype"/>
              </a:rPr>
              <a:t>интернета </a:t>
            </a: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и</a:t>
            </a:r>
            <a:r>
              <a:rPr dirty="0" sz="1600" spc="-10">
                <a:solidFill>
                  <a:srgbClr val="44526A"/>
                </a:solidFill>
                <a:latin typeface="Palatino Linotype"/>
                <a:cs typeface="Palatino Linotype"/>
              </a:rPr>
              <a:t> гаджетов</a:t>
            </a:r>
            <a:r>
              <a:rPr dirty="0" sz="1600" spc="-5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10">
                <a:solidFill>
                  <a:srgbClr val="44526A"/>
                </a:solidFill>
                <a:latin typeface="Palatino Linotype"/>
                <a:cs typeface="Palatino Linotype"/>
              </a:rPr>
              <a:t>на</a:t>
            </a:r>
            <a:r>
              <a:rPr dirty="0" sz="1600" spc="40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сто</a:t>
            </a:r>
            <a:r>
              <a:rPr dirty="0" sz="1600" spc="-25">
                <a:solidFill>
                  <a:srgbClr val="44526A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44526A"/>
                </a:solidFill>
                <a:latin typeface="Palatino Linotype"/>
                <a:cs typeface="Palatino Linotype"/>
              </a:rPr>
              <a:t>процентов.</a:t>
            </a:r>
            <a:endParaRPr sz="1600">
              <a:latin typeface="Palatino Linotype"/>
              <a:cs typeface="Palatino Linotyp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17747" y="4265676"/>
            <a:ext cx="1696720" cy="1915795"/>
            <a:chOff x="3317747" y="4265676"/>
            <a:chExt cx="1696720" cy="19157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7747" y="4265676"/>
              <a:ext cx="1696212" cy="19156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352037" y="5631904"/>
              <a:ext cx="1360170" cy="467995"/>
            </a:xfrm>
            <a:custGeom>
              <a:avLst/>
              <a:gdLst/>
              <a:ahLst/>
              <a:cxnLst/>
              <a:rect l="l" t="t" r="r" b="b"/>
              <a:pathLst>
                <a:path w="1360170" h="467995">
                  <a:moveTo>
                    <a:pt x="403606" y="0"/>
                  </a:moveTo>
                  <a:lnTo>
                    <a:pt x="0" y="76669"/>
                  </a:lnTo>
                  <a:lnTo>
                    <a:pt x="71500" y="444233"/>
                  </a:lnTo>
                  <a:lnTo>
                    <a:pt x="154559" y="333171"/>
                  </a:lnTo>
                  <a:lnTo>
                    <a:pt x="205739" y="357035"/>
                  </a:lnTo>
                  <a:lnTo>
                    <a:pt x="256921" y="378523"/>
                  </a:lnTo>
                  <a:lnTo>
                    <a:pt x="307975" y="397649"/>
                  </a:lnTo>
                  <a:lnTo>
                    <a:pt x="358901" y="414439"/>
                  </a:lnTo>
                  <a:lnTo>
                    <a:pt x="409575" y="428879"/>
                  </a:lnTo>
                  <a:lnTo>
                    <a:pt x="459994" y="441020"/>
                  </a:lnTo>
                  <a:lnTo>
                    <a:pt x="509904" y="450862"/>
                  </a:lnTo>
                  <a:lnTo>
                    <a:pt x="559435" y="458419"/>
                  </a:lnTo>
                  <a:lnTo>
                    <a:pt x="608329" y="463727"/>
                  </a:lnTo>
                  <a:lnTo>
                    <a:pt x="656589" y="466788"/>
                  </a:lnTo>
                  <a:lnTo>
                    <a:pt x="704214" y="467614"/>
                  </a:lnTo>
                  <a:lnTo>
                    <a:pt x="750951" y="466229"/>
                  </a:lnTo>
                  <a:lnTo>
                    <a:pt x="796798" y="462661"/>
                  </a:lnTo>
                  <a:lnTo>
                    <a:pt x="841628" y="456907"/>
                  </a:lnTo>
                  <a:lnTo>
                    <a:pt x="885444" y="448995"/>
                  </a:lnTo>
                  <a:lnTo>
                    <a:pt x="928115" y="438950"/>
                  </a:lnTo>
                  <a:lnTo>
                    <a:pt x="969517" y="426770"/>
                  </a:lnTo>
                  <a:lnTo>
                    <a:pt x="1009650" y="412483"/>
                  </a:lnTo>
                  <a:lnTo>
                    <a:pt x="1048512" y="396113"/>
                  </a:lnTo>
                  <a:lnTo>
                    <a:pt x="1085723" y="377659"/>
                  </a:lnTo>
                  <a:lnTo>
                    <a:pt x="1121537" y="357149"/>
                  </a:lnTo>
                  <a:lnTo>
                    <a:pt x="1155573" y="334606"/>
                  </a:lnTo>
                  <a:lnTo>
                    <a:pt x="1187958" y="310032"/>
                  </a:lnTo>
                  <a:lnTo>
                    <a:pt x="1218564" y="283451"/>
                  </a:lnTo>
                  <a:lnTo>
                    <a:pt x="1247266" y="254876"/>
                  </a:lnTo>
                  <a:lnTo>
                    <a:pt x="1274064" y="224332"/>
                  </a:lnTo>
                  <a:lnTo>
                    <a:pt x="1298828" y="191846"/>
                  </a:lnTo>
                  <a:lnTo>
                    <a:pt x="1321435" y="157403"/>
                  </a:lnTo>
                  <a:lnTo>
                    <a:pt x="1341754" y="121056"/>
                  </a:lnTo>
                  <a:lnTo>
                    <a:pt x="1359915" y="82791"/>
                  </a:lnTo>
                  <a:lnTo>
                    <a:pt x="1326769" y="108572"/>
                  </a:lnTo>
                  <a:lnTo>
                    <a:pt x="1291844" y="132130"/>
                  </a:lnTo>
                  <a:lnTo>
                    <a:pt x="1255395" y="153479"/>
                  </a:lnTo>
                  <a:lnTo>
                    <a:pt x="1217295" y="172618"/>
                  </a:lnTo>
                  <a:lnTo>
                    <a:pt x="1177798" y="189522"/>
                  </a:lnTo>
                  <a:lnTo>
                    <a:pt x="1137031" y="204203"/>
                  </a:lnTo>
                  <a:lnTo>
                    <a:pt x="1094866" y="216649"/>
                  </a:lnTo>
                  <a:lnTo>
                    <a:pt x="1051560" y="226872"/>
                  </a:lnTo>
                  <a:lnTo>
                    <a:pt x="1007237" y="234873"/>
                  </a:lnTo>
                  <a:lnTo>
                    <a:pt x="961771" y="240626"/>
                  </a:lnTo>
                  <a:lnTo>
                    <a:pt x="915415" y="244157"/>
                  </a:lnTo>
                  <a:lnTo>
                    <a:pt x="868299" y="245427"/>
                  </a:lnTo>
                  <a:lnTo>
                    <a:pt x="820420" y="244475"/>
                  </a:lnTo>
                  <a:lnTo>
                    <a:pt x="771906" y="241274"/>
                  </a:lnTo>
                  <a:lnTo>
                    <a:pt x="722757" y="235826"/>
                  </a:lnTo>
                  <a:lnTo>
                    <a:pt x="673226" y="228130"/>
                  </a:lnTo>
                  <a:lnTo>
                    <a:pt x="623315" y="218173"/>
                  </a:lnTo>
                  <a:lnTo>
                    <a:pt x="573024" y="205968"/>
                  </a:lnTo>
                  <a:lnTo>
                    <a:pt x="522604" y="191516"/>
                  </a:lnTo>
                  <a:lnTo>
                    <a:pt x="472059" y="174790"/>
                  </a:lnTo>
                  <a:lnTo>
                    <a:pt x="421513" y="155816"/>
                  </a:lnTo>
                  <a:lnTo>
                    <a:pt x="370966" y="134569"/>
                  </a:lnTo>
                  <a:lnTo>
                    <a:pt x="320548" y="111061"/>
                  </a:lnTo>
                  <a:lnTo>
                    <a:pt x="403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37989" y="4301109"/>
              <a:ext cx="694055" cy="1534795"/>
            </a:xfrm>
            <a:custGeom>
              <a:avLst/>
              <a:gdLst/>
              <a:ahLst/>
              <a:cxnLst/>
              <a:rect l="l" t="t" r="r" b="b"/>
              <a:pathLst>
                <a:path w="694054" h="1534795">
                  <a:moveTo>
                    <a:pt x="166115" y="0"/>
                  </a:moveTo>
                  <a:lnTo>
                    <a:pt x="0" y="222123"/>
                  </a:lnTo>
                  <a:lnTo>
                    <a:pt x="43814" y="256032"/>
                  </a:lnTo>
                  <a:lnTo>
                    <a:pt x="85725" y="291084"/>
                  </a:lnTo>
                  <a:lnTo>
                    <a:pt x="125984" y="327279"/>
                  </a:lnTo>
                  <a:lnTo>
                    <a:pt x="164592" y="364490"/>
                  </a:lnTo>
                  <a:lnTo>
                    <a:pt x="201295" y="402463"/>
                  </a:lnTo>
                  <a:lnTo>
                    <a:pt x="236093" y="441325"/>
                  </a:lnTo>
                  <a:lnTo>
                    <a:pt x="269113" y="481076"/>
                  </a:lnTo>
                  <a:lnTo>
                    <a:pt x="300227" y="521335"/>
                  </a:lnTo>
                  <a:lnTo>
                    <a:pt x="329564" y="562356"/>
                  </a:lnTo>
                  <a:lnTo>
                    <a:pt x="356870" y="603885"/>
                  </a:lnTo>
                  <a:lnTo>
                    <a:pt x="382270" y="645795"/>
                  </a:lnTo>
                  <a:lnTo>
                    <a:pt x="405764" y="688213"/>
                  </a:lnTo>
                  <a:lnTo>
                    <a:pt x="427227" y="730885"/>
                  </a:lnTo>
                  <a:lnTo>
                    <a:pt x="446659" y="773811"/>
                  </a:lnTo>
                  <a:lnTo>
                    <a:pt x="464058" y="816864"/>
                  </a:lnTo>
                  <a:lnTo>
                    <a:pt x="479425" y="860044"/>
                  </a:lnTo>
                  <a:lnTo>
                    <a:pt x="492760" y="903224"/>
                  </a:lnTo>
                  <a:lnTo>
                    <a:pt x="503936" y="946277"/>
                  </a:lnTo>
                  <a:lnTo>
                    <a:pt x="512952" y="989330"/>
                  </a:lnTo>
                  <a:lnTo>
                    <a:pt x="519938" y="1032002"/>
                  </a:lnTo>
                  <a:lnTo>
                    <a:pt x="524637" y="1074547"/>
                  </a:lnTo>
                  <a:lnTo>
                    <a:pt x="527176" y="1116711"/>
                  </a:lnTo>
                  <a:lnTo>
                    <a:pt x="527558" y="1158367"/>
                  </a:lnTo>
                  <a:lnTo>
                    <a:pt x="525652" y="1199515"/>
                  </a:lnTo>
                  <a:lnTo>
                    <a:pt x="521462" y="1240028"/>
                  </a:lnTo>
                  <a:lnTo>
                    <a:pt x="515112" y="1280033"/>
                  </a:lnTo>
                  <a:lnTo>
                    <a:pt x="506349" y="1319149"/>
                  </a:lnTo>
                  <a:lnTo>
                    <a:pt x="495173" y="1357515"/>
                  </a:lnTo>
                  <a:lnTo>
                    <a:pt x="481711" y="1394980"/>
                  </a:lnTo>
                  <a:lnTo>
                    <a:pt x="465963" y="1431493"/>
                  </a:lnTo>
                  <a:lnTo>
                    <a:pt x="447675" y="1466951"/>
                  </a:lnTo>
                  <a:lnTo>
                    <a:pt x="427100" y="1501305"/>
                  </a:lnTo>
                  <a:lnTo>
                    <a:pt x="403987" y="1534464"/>
                  </a:lnTo>
                  <a:lnTo>
                    <a:pt x="570102" y="1312341"/>
                  </a:lnTo>
                  <a:lnTo>
                    <a:pt x="593217" y="1279144"/>
                  </a:lnTo>
                  <a:lnTo>
                    <a:pt x="613790" y="1244854"/>
                  </a:lnTo>
                  <a:lnTo>
                    <a:pt x="632079" y="1209421"/>
                  </a:lnTo>
                  <a:lnTo>
                    <a:pt x="647826" y="1172845"/>
                  </a:lnTo>
                  <a:lnTo>
                    <a:pt x="661288" y="1135380"/>
                  </a:lnTo>
                  <a:lnTo>
                    <a:pt x="672464" y="1097026"/>
                  </a:lnTo>
                  <a:lnTo>
                    <a:pt x="681101" y="1057910"/>
                  </a:lnTo>
                  <a:lnTo>
                    <a:pt x="687577" y="1017905"/>
                  </a:lnTo>
                  <a:lnTo>
                    <a:pt x="691769" y="977392"/>
                  </a:lnTo>
                  <a:lnTo>
                    <a:pt x="693674" y="936244"/>
                  </a:lnTo>
                  <a:lnTo>
                    <a:pt x="693293" y="894588"/>
                  </a:lnTo>
                  <a:lnTo>
                    <a:pt x="690752" y="852424"/>
                  </a:lnTo>
                  <a:lnTo>
                    <a:pt x="686054" y="809879"/>
                  </a:lnTo>
                  <a:lnTo>
                    <a:pt x="679069" y="767207"/>
                  </a:lnTo>
                  <a:lnTo>
                    <a:pt x="670051" y="724154"/>
                  </a:lnTo>
                  <a:lnTo>
                    <a:pt x="658876" y="681101"/>
                  </a:lnTo>
                  <a:lnTo>
                    <a:pt x="645540" y="637921"/>
                  </a:lnTo>
                  <a:lnTo>
                    <a:pt x="630174" y="594741"/>
                  </a:lnTo>
                  <a:lnTo>
                    <a:pt x="612775" y="551688"/>
                  </a:lnTo>
                  <a:lnTo>
                    <a:pt x="593217" y="508762"/>
                  </a:lnTo>
                  <a:lnTo>
                    <a:pt x="571754" y="466090"/>
                  </a:lnTo>
                  <a:lnTo>
                    <a:pt x="548386" y="423672"/>
                  </a:lnTo>
                  <a:lnTo>
                    <a:pt x="522986" y="381762"/>
                  </a:lnTo>
                  <a:lnTo>
                    <a:pt x="495554" y="340233"/>
                  </a:lnTo>
                  <a:lnTo>
                    <a:pt x="466344" y="299212"/>
                  </a:lnTo>
                  <a:lnTo>
                    <a:pt x="435229" y="258953"/>
                  </a:lnTo>
                  <a:lnTo>
                    <a:pt x="402209" y="219202"/>
                  </a:lnTo>
                  <a:lnTo>
                    <a:pt x="367284" y="180340"/>
                  </a:lnTo>
                  <a:lnTo>
                    <a:pt x="330581" y="142367"/>
                  </a:lnTo>
                  <a:lnTo>
                    <a:pt x="292100" y="105156"/>
                  </a:lnTo>
                  <a:lnTo>
                    <a:pt x="251840" y="68961"/>
                  </a:lnTo>
                  <a:lnTo>
                    <a:pt x="209804" y="33909"/>
                  </a:lnTo>
                  <a:lnTo>
                    <a:pt x="166115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352037" y="4301109"/>
              <a:ext cx="1579880" cy="1798320"/>
            </a:xfrm>
            <a:custGeom>
              <a:avLst/>
              <a:gdLst/>
              <a:ahLst/>
              <a:cxnLst/>
              <a:rect l="l" t="t" r="r" b="b"/>
              <a:pathLst>
                <a:path w="1579879" h="1798320">
                  <a:moveTo>
                    <a:pt x="1289939" y="1534464"/>
                  </a:moveTo>
                  <a:lnTo>
                    <a:pt x="1313052" y="1501305"/>
                  </a:lnTo>
                  <a:lnTo>
                    <a:pt x="1333627" y="1466951"/>
                  </a:lnTo>
                  <a:lnTo>
                    <a:pt x="1351914" y="1431493"/>
                  </a:lnTo>
                  <a:lnTo>
                    <a:pt x="1367663" y="1394980"/>
                  </a:lnTo>
                  <a:lnTo>
                    <a:pt x="1381125" y="1357515"/>
                  </a:lnTo>
                  <a:lnTo>
                    <a:pt x="1392301" y="1319149"/>
                  </a:lnTo>
                  <a:lnTo>
                    <a:pt x="1401064" y="1280033"/>
                  </a:lnTo>
                  <a:lnTo>
                    <a:pt x="1407414" y="1240028"/>
                  </a:lnTo>
                  <a:lnTo>
                    <a:pt x="1411604" y="1199515"/>
                  </a:lnTo>
                  <a:lnTo>
                    <a:pt x="1413510" y="1158367"/>
                  </a:lnTo>
                  <a:lnTo>
                    <a:pt x="1413128" y="1116711"/>
                  </a:lnTo>
                  <a:lnTo>
                    <a:pt x="1410589" y="1074547"/>
                  </a:lnTo>
                  <a:lnTo>
                    <a:pt x="1405889" y="1032002"/>
                  </a:lnTo>
                  <a:lnTo>
                    <a:pt x="1398904" y="989330"/>
                  </a:lnTo>
                  <a:lnTo>
                    <a:pt x="1389888" y="946277"/>
                  </a:lnTo>
                  <a:lnTo>
                    <a:pt x="1378712" y="903224"/>
                  </a:lnTo>
                  <a:lnTo>
                    <a:pt x="1365377" y="860044"/>
                  </a:lnTo>
                  <a:lnTo>
                    <a:pt x="1350010" y="816864"/>
                  </a:lnTo>
                  <a:lnTo>
                    <a:pt x="1332611" y="773811"/>
                  </a:lnTo>
                  <a:lnTo>
                    <a:pt x="1313179" y="730885"/>
                  </a:lnTo>
                  <a:lnTo>
                    <a:pt x="1291716" y="688213"/>
                  </a:lnTo>
                  <a:lnTo>
                    <a:pt x="1268222" y="645795"/>
                  </a:lnTo>
                  <a:lnTo>
                    <a:pt x="1242822" y="603885"/>
                  </a:lnTo>
                  <a:lnTo>
                    <a:pt x="1215516" y="562356"/>
                  </a:lnTo>
                  <a:lnTo>
                    <a:pt x="1186179" y="521335"/>
                  </a:lnTo>
                  <a:lnTo>
                    <a:pt x="1155064" y="481076"/>
                  </a:lnTo>
                  <a:lnTo>
                    <a:pt x="1122045" y="441325"/>
                  </a:lnTo>
                  <a:lnTo>
                    <a:pt x="1087247" y="402463"/>
                  </a:lnTo>
                  <a:lnTo>
                    <a:pt x="1050544" y="364490"/>
                  </a:lnTo>
                  <a:lnTo>
                    <a:pt x="1011936" y="327279"/>
                  </a:lnTo>
                  <a:lnTo>
                    <a:pt x="971676" y="291084"/>
                  </a:lnTo>
                  <a:lnTo>
                    <a:pt x="929766" y="256032"/>
                  </a:lnTo>
                  <a:lnTo>
                    <a:pt x="885951" y="222123"/>
                  </a:lnTo>
                  <a:lnTo>
                    <a:pt x="1052067" y="0"/>
                  </a:lnTo>
                  <a:lnTo>
                    <a:pt x="1095756" y="33909"/>
                  </a:lnTo>
                  <a:lnTo>
                    <a:pt x="1137792" y="68961"/>
                  </a:lnTo>
                  <a:lnTo>
                    <a:pt x="1178052" y="105156"/>
                  </a:lnTo>
                  <a:lnTo>
                    <a:pt x="1216533" y="142367"/>
                  </a:lnTo>
                  <a:lnTo>
                    <a:pt x="1253236" y="180340"/>
                  </a:lnTo>
                  <a:lnTo>
                    <a:pt x="1288161" y="219202"/>
                  </a:lnTo>
                  <a:lnTo>
                    <a:pt x="1321181" y="258953"/>
                  </a:lnTo>
                  <a:lnTo>
                    <a:pt x="1352296" y="299212"/>
                  </a:lnTo>
                  <a:lnTo>
                    <a:pt x="1381506" y="340233"/>
                  </a:lnTo>
                  <a:lnTo>
                    <a:pt x="1408938" y="381762"/>
                  </a:lnTo>
                  <a:lnTo>
                    <a:pt x="1434338" y="423672"/>
                  </a:lnTo>
                  <a:lnTo>
                    <a:pt x="1457706" y="466090"/>
                  </a:lnTo>
                  <a:lnTo>
                    <a:pt x="1479169" y="508762"/>
                  </a:lnTo>
                  <a:lnTo>
                    <a:pt x="1498727" y="551688"/>
                  </a:lnTo>
                  <a:lnTo>
                    <a:pt x="1516126" y="594741"/>
                  </a:lnTo>
                  <a:lnTo>
                    <a:pt x="1531492" y="637921"/>
                  </a:lnTo>
                  <a:lnTo>
                    <a:pt x="1544827" y="681101"/>
                  </a:lnTo>
                  <a:lnTo>
                    <a:pt x="1556003" y="724154"/>
                  </a:lnTo>
                  <a:lnTo>
                    <a:pt x="1565021" y="767207"/>
                  </a:lnTo>
                  <a:lnTo>
                    <a:pt x="1572006" y="809879"/>
                  </a:lnTo>
                  <a:lnTo>
                    <a:pt x="1576704" y="852424"/>
                  </a:lnTo>
                  <a:lnTo>
                    <a:pt x="1579245" y="894588"/>
                  </a:lnTo>
                  <a:lnTo>
                    <a:pt x="1579626" y="936244"/>
                  </a:lnTo>
                  <a:lnTo>
                    <a:pt x="1577721" y="977392"/>
                  </a:lnTo>
                  <a:lnTo>
                    <a:pt x="1573529" y="1017905"/>
                  </a:lnTo>
                  <a:lnTo>
                    <a:pt x="1567052" y="1057910"/>
                  </a:lnTo>
                  <a:lnTo>
                    <a:pt x="1558416" y="1097026"/>
                  </a:lnTo>
                  <a:lnTo>
                    <a:pt x="1547240" y="1135380"/>
                  </a:lnTo>
                  <a:lnTo>
                    <a:pt x="1533778" y="1172845"/>
                  </a:lnTo>
                  <a:lnTo>
                    <a:pt x="1518031" y="1209421"/>
                  </a:lnTo>
                  <a:lnTo>
                    <a:pt x="1499742" y="1244854"/>
                  </a:lnTo>
                  <a:lnTo>
                    <a:pt x="1479169" y="1279144"/>
                  </a:lnTo>
                  <a:lnTo>
                    <a:pt x="1456054" y="1312341"/>
                  </a:lnTo>
                  <a:lnTo>
                    <a:pt x="1289939" y="1534464"/>
                  </a:lnTo>
                  <a:lnTo>
                    <a:pt x="1263396" y="1567484"/>
                  </a:lnTo>
                  <a:lnTo>
                    <a:pt x="1234694" y="1598358"/>
                  </a:lnTo>
                  <a:lnTo>
                    <a:pt x="1204087" y="1627047"/>
                  </a:lnTo>
                  <a:lnTo>
                    <a:pt x="1171448" y="1653565"/>
                  </a:lnTo>
                  <a:lnTo>
                    <a:pt x="1137031" y="1677885"/>
                  </a:lnTo>
                  <a:lnTo>
                    <a:pt x="1100963" y="1700009"/>
                  </a:lnTo>
                  <a:lnTo>
                    <a:pt x="1063244" y="1719910"/>
                  </a:lnTo>
                  <a:lnTo>
                    <a:pt x="1023874" y="1737588"/>
                  </a:lnTo>
                  <a:lnTo>
                    <a:pt x="983107" y="1753044"/>
                  </a:lnTo>
                  <a:lnTo>
                    <a:pt x="940942" y="1766252"/>
                  </a:lnTo>
                  <a:lnTo>
                    <a:pt x="897509" y="1777199"/>
                  </a:lnTo>
                  <a:lnTo>
                    <a:pt x="852932" y="1785886"/>
                  </a:lnTo>
                  <a:lnTo>
                    <a:pt x="807212" y="1792300"/>
                  </a:lnTo>
                  <a:lnTo>
                    <a:pt x="760476" y="1796427"/>
                  </a:lnTo>
                  <a:lnTo>
                    <a:pt x="712851" y="1798256"/>
                  </a:lnTo>
                  <a:lnTo>
                    <a:pt x="664463" y="1797786"/>
                  </a:lnTo>
                  <a:lnTo>
                    <a:pt x="615188" y="1794992"/>
                  </a:lnTo>
                  <a:lnTo>
                    <a:pt x="565403" y="1789887"/>
                  </a:lnTo>
                  <a:lnTo>
                    <a:pt x="514985" y="1782432"/>
                  </a:lnTo>
                  <a:lnTo>
                    <a:pt x="464185" y="1772627"/>
                  </a:lnTo>
                  <a:lnTo>
                    <a:pt x="413003" y="1760474"/>
                  </a:lnTo>
                  <a:lnTo>
                    <a:pt x="361441" y="1745945"/>
                  </a:lnTo>
                  <a:lnTo>
                    <a:pt x="309752" y="1729041"/>
                  </a:lnTo>
                  <a:lnTo>
                    <a:pt x="258063" y="1709750"/>
                  </a:lnTo>
                  <a:lnTo>
                    <a:pt x="206248" y="1688058"/>
                  </a:lnTo>
                  <a:lnTo>
                    <a:pt x="154559" y="1663966"/>
                  </a:lnTo>
                  <a:lnTo>
                    <a:pt x="71500" y="1775028"/>
                  </a:lnTo>
                  <a:lnTo>
                    <a:pt x="0" y="1407464"/>
                  </a:lnTo>
                  <a:lnTo>
                    <a:pt x="403606" y="1330794"/>
                  </a:lnTo>
                  <a:lnTo>
                    <a:pt x="320548" y="1441856"/>
                  </a:lnTo>
                  <a:lnTo>
                    <a:pt x="370966" y="1465364"/>
                  </a:lnTo>
                  <a:lnTo>
                    <a:pt x="421513" y="1486611"/>
                  </a:lnTo>
                  <a:lnTo>
                    <a:pt x="472059" y="1505585"/>
                  </a:lnTo>
                  <a:lnTo>
                    <a:pt x="522604" y="1522298"/>
                  </a:lnTo>
                  <a:lnTo>
                    <a:pt x="573024" y="1536763"/>
                  </a:lnTo>
                  <a:lnTo>
                    <a:pt x="623315" y="1548968"/>
                  </a:lnTo>
                  <a:lnTo>
                    <a:pt x="673226" y="1558912"/>
                  </a:lnTo>
                  <a:lnTo>
                    <a:pt x="722757" y="1566621"/>
                  </a:lnTo>
                  <a:lnTo>
                    <a:pt x="771906" y="1572069"/>
                  </a:lnTo>
                  <a:lnTo>
                    <a:pt x="820420" y="1575269"/>
                  </a:lnTo>
                  <a:lnTo>
                    <a:pt x="868299" y="1576222"/>
                  </a:lnTo>
                  <a:lnTo>
                    <a:pt x="915415" y="1574952"/>
                  </a:lnTo>
                  <a:lnTo>
                    <a:pt x="961771" y="1571421"/>
                  </a:lnTo>
                  <a:lnTo>
                    <a:pt x="1007237" y="1565668"/>
                  </a:lnTo>
                  <a:lnTo>
                    <a:pt x="1051560" y="1557667"/>
                  </a:lnTo>
                  <a:lnTo>
                    <a:pt x="1094866" y="1547444"/>
                  </a:lnTo>
                  <a:lnTo>
                    <a:pt x="1137031" y="1534998"/>
                  </a:lnTo>
                  <a:lnTo>
                    <a:pt x="1177798" y="1520317"/>
                  </a:lnTo>
                  <a:lnTo>
                    <a:pt x="1217295" y="1503413"/>
                  </a:lnTo>
                  <a:lnTo>
                    <a:pt x="1255395" y="1484274"/>
                  </a:lnTo>
                  <a:lnTo>
                    <a:pt x="1291844" y="1462925"/>
                  </a:lnTo>
                  <a:lnTo>
                    <a:pt x="1326769" y="1439367"/>
                  </a:lnTo>
                  <a:lnTo>
                    <a:pt x="1359915" y="141358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59308" y="3563111"/>
            <a:ext cx="3261360" cy="84455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6670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210"/>
              </a:spcBef>
            </a:pP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Чтобы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узнать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какие</a:t>
            </a:r>
            <a:r>
              <a:rPr dirty="0" sz="1600" spc="-3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85">
                <a:solidFill>
                  <a:srgbClr val="333D50"/>
                </a:solidFill>
                <a:latin typeface="Palatino Linotype"/>
                <a:cs typeface="Palatino Linotype"/>
              </a:rPr>
              <a:t>же</a:t>
            </a:r>
            <a:endParaRPr sz="1600">
              <a:latin typeface="Palatino Linotype"/>
              <a:cs typeface="Palatino Linotype"/>
            </a:endParaRPr>
          </a:p>
          <a:p>
            <a:pPr marL="97155" marR="246379">
              <a:lnSpc>
                <a:spcPct val="100000"/>
              </a:lnSpc>
              <a:spcBef>
                <a:spcPts val="75"/>
              </a:spcBef>
            </a:pP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существуют</a:t>
            </a:r>
            <a:r>
              <a:rPr dirty="0" sz="1600" spc="2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новые</a:t>
            </a:r>
            <a:r>
              <a:rPr dirty="0" sz="1600" spc="5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технологии </a:t>
            </a:r>
            <a:r>
              <a:rPr dirty="0" sz="1600" spc="-38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в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школах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кликай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сюда</a:t>
            </a:r>
            <a:r>
              <a:rPr dirty="0" sz="1600" spc="-5">
                <a:solidFill>
                  <a:srgbClr val="333D50"/>
                </a:solidFill>
                <a:latin typeface="Wingdings"/>
                <a:cs typeface="Wingdings"/>
              </a:rPr>
              <a:t></a:t>
            </a:r>
            <a:endParaRPr sz="1600">
              <a:latin typeface="Wingdings"/>
              <a:cs typeface="Wingding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4368" y="5891784"/>
            <a:ext cx="3216402" cy="89231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366254" y="6181140"/>
            <a:ext cx="20612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">
                <a:solidFill>
                  <a:srgbClr val="0461C1"/>
                </a:solidFill>
                <a:latin typeface="Palatino Linotype"/>
                <a:cs typeface="Palatino Linotype"/>
              </a:rPr>
              <a:t>Вернуться</a:t>
            </a:r>
            <a:r>
              <a:rPr dirty="0" sz="1600" spc="-50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0461C1"/>
                </a:solidFill>
                <a:latin typeface="Palatino Linotype"/>
                <a:cs typeface="Palatino Linotype"/>
              </a:rPr>
              <a:t>в</a:t>
            </a:r>
            <a:r>
              <a:rPr dirty="0" sz="1600" spc="-4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0461C1"/>
                </a:solidFill>
                <a:latin typeface="Palatino Linotype"/>
                <a:cs typeface="Palatino Linotype"/>
              </a:rPr>
              <a:t>маршрут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6195" y="4770120"/>
            <a:ext cx="2284476" cy="14706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60364" y="1316736"/>
            <a:ext cx="5036820" cy="37779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0364" y="387095"/>
            <a:ext cx="7548880" cy="65849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51130">
              <a:lnSpc>
                <a:spcPts val="4215"/>
              </a:lnSpc>
            </a:pPr>
            <a:r>
              <a:rPr dirty="0" spc="-5"/>
              <a:t>НАПРАВЛЕНИЯ</a:t>
            </a:r>
            <a:r>
              <a:rPr dirty="0" spc="-95"/>
              <a:t> </a:t>
            </a:r>
            <a:r>
              <a:rPr dirty="0"/>
              <a:t>ПОДГОТОВКИ:</a:t>
            </a:r>
          </a:p>
        </p:txBody>
      </p:sp>
      <p:sp>
        <p:nvSpPr>
          <p:cNvPr id="3" name="object 3"/>
          <p:cNvSpPr/>
          <p:nvPr/>
        </p:nvSpPr>
        <p:spPr>
          <a:xfrm>
            <a:off x="5250179" y="1287780"/>
            <a:ext cx="6512559" cy="1706245"/>
          </a:xfrm>
          <a:custGeom>
            <a:avLst/>
            <a:gdLst/>
            <a:ahLst/>
            <a:cxnLst/>
            <a:rect l="l" t="t" r="r" b="b"/>
            <a:pathLst>
              <a:path w="6512559" h="1706245">
                <a:moveTo>
                  <a:pt x="6512559" y="0"/>
                </a:moveTo>
                <a:lnTo>
                  <a:pt x="0" y="0"/>
                </a:lnTo>
                <a:lnTo>
                  <a:pt x="0" y="1706245"/>
                </a:lnTo>
                <a:lnTo>
                  <a:pt x="6512559" y="1706245"/>
                </a:lnTo>
                <a:lnTo>
                  <a:pt x="6512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399776" y="1854200"/>
            <a:ext cx="1274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у</a:t>
            </a:r>
            <a:r>
              <a:rPr dirty="0" sz="1800" spc="-5">
                <a:solidFill>
                  <a:srgbClr val="333D50"/>
                </a:solidFill>
                <a:latin typeface="Palatino Linotype"/>
                <a:cs typeface="Palatino Linotype"/>
              </a:rPr>
              <a:t>п</a:t>
            </a:r>
            <a:r>
              <a:rPr dirty="0" sz="1800" spc="-15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800" spc="10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в</a:t>
            </a:r>
            <a:r>
              <a:rPr dirty="0" sz="1800" spc="-15">
                <a:solidFill>
                  <a:srgbClr val="333D50"/>
                </a:solidFill>
                <a:latin typeface="Palatino Linotype"/>
                <a:cs typeface="Palatino Linotype"/>
              </a:rPr>
              <a:t>л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800" spc="85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800" spc="-10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8351" y="1296415"/>
            <a:ext cx="4589780" cy="1137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1149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3D50"/>
                </a:solidFill>
                <a:latin typeface="Palatino Linotype"/>
                <a:cs typeface="Palatino Linotype"/>
              </a:rPr>
              <a:t>44.04.01 </a:t>
            </a:r>
            <a:r>
              <a:rPr dirty="0" sz="1800" spc="-55" b="1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 b="1">
                <a:solidFill>
                  <a:srgbClr val="333D50"/>
                </a:solidFill>
                <a:latin typeface="Palatino Linotype"/>
                <a:cs typeface="Palatino Linotype"/>
              </a:rPr>
              <a:t>– </a:t>
            </a:r>
            <a:r>
              <a:rPr dirty="0" sz="1800" spc="-50" b="1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 spc="-35" b="1">
                <a:solidFill>
                  <a:srgbClr val="333D50"/>
                </a:solidFill>
                <a:latin typeface="Palatino Linotype"/>
                <a:cs typeface="Palatino Linotype"/>
              </a:rPr>
              <a:t>П</a:t>
            </a:r>
            <a:r>
              <a:rPr dirty="0" sz="1800" spc="-40" b="1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800" spc="-35" b="1">
                <a:solidFill>
                  <a:srgbClr val="333D50"/>
                </a:solidFill>
                <a:latin typeface="Palatino Linotype"/>
                <a:cs typeface="Palatino Linotype"/>
              </a:rPr>
              <a:t>д</a:t>
            </a:r>
            <a:r>
              <a:rPr dirty="0" sz="1800" spc="-40" b="1">
                <a:solidFill>
                  <a:srgbClr val="333D50"/>
                </a:solidFill>
                <a:latin typeface="Palatino Linotype"/>
                <a:cs typeface="Palatino Linotype"/>
              </a:rPr>
              <a:t>агог</a:t>
            </a:r>
            <a:r>
              <a:rPr dirty="0" sz="1800" spc="-35" b="1">
                <a:solidFill>
                  <a:srgbClr val="333D50"/>
                </a:solidFill>
                <a:latin typeface="Palatino Linotype"/>
                <a:cs typeface="Palatino Linotype"/>
              </a:rPr>
              <a:t>ич</a:t>
            </a:r>
            <a:r>
              <a:rPr dirty="0" sz="1800" spc="-40" b="1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800" spc="-35" b="1">
                <a:solidFill>
                  <a:srgbClr val="333D50"/>
                </a:solidFill>
                <a:latin typeface="Palatino Linotype"/>
                <a:cs typeface="Palatino Linotype"/>
              </a:rPr>
              <a:t>ск</a:t>
            </a:r>
            <a:r>
              <a:rPr dirty="0" sz="1800" spc="-40" b="1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800" b="1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800" spc="-5" b="1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 spc="-50" b="1">
                <a:solidFill>
                  <a:srgbClr val="333D50"/>
                </a:solidFill>
                <a:latin typeface="Palatino Linotype"/>
                <a:cs typeface="Palatino Linotype"/>
              </a:rPr>
              <a:t>об</a:t>
            </a:r>
            <a:r>
              <a:rPr dirty="0" sz="1800" spc="-45" b="1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800" spc="-55" b="1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800" spc="-45" b="1">
                <a:solidFill>
                  <a:srgbClr val="333D50"/>
                </a:solidFill>
                <a:latin typeface="Palatino Linotype"/>
                <a:cs typeface="Palatino Linotype"/>
              </a:rPr>
              <a:t>з</a:t>
            </a:r>
            <a:r>
              <a:rPr dirty="0" sz="1800" spc="-50" b="1">
                <a:solidFill>
                  <a:srgbClr val="333D50"/>
                </a:solidFill>
                <a:latin typeface="Palatino Linotype"/>
                <a:cs typeface="Palatino Linotype"/>
              </a:rPr>
              <a:t>ов</a:t>
            </a:r>
            <a:r>
              <a:rPr dirty="0" sz="1800" spc="-55" b="1">
                <a:solidFill>
                  <a:srgbClr val="333D50"/>
                </a:solidFill>
                <a:latin typeface="Palatino Linotype"/>
                <a:cs typeface="Palatino Linotype"/>
              </a:rPr>
              <a:t>ан</a:t>
            </a:r>
            <a:r>
              <a:rPr dirty="0" sz="1800" spc="-45" b="1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800" b="1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800" spc="-60" b="1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 b="1">
                <a:solidFill>
                  <a:srgbClr val="333D50"/>
                </a:solidFill>
                <a:latin typeface="Palatino Linotype"/>
                <a:cs typeface="Palatino Linotype"/>
              </a:rPr>
              <a:t>,  </a:t>
            </a:r>
            <a:r>
              <a:rPr dirty="0" sz="1800" spc="15" b="1">
                <a:solidFill>
                  <a:srgbClr val="333D50"/>
                </a:solidFill>
                <a:latin typeface="Palatino Linotype"/>
                <a:cs typeface="Palatino Linotype"/>
              </a:rPr>
              <a:t>направленность</a:t>
            </a:r>
            <a:r>
              <a:rPr dirty="0" sz="1800" spc="-5" b="1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 spc="20" b="1">
                <a:solidFill>
                  <a:srgbClr val="333D50"/>
                </a:solidFill>
                <a:latin typeface="Palatino Linotype"/>
                <a:cs typeface="Palatino Linotype"/>
              </a:rPr>
              <a:t>(профиль):</a:t>
            </a:r>
            <a:endParaRPr sz="1800">
              <a:latin typeface="Palatino Linotype"/>
              <a:cs typeface="Palatino Linotype"/>
            </a:endParaRPr>
          </a:p>
          <a:p>
            <a:pPr marL="286385" indent="-287020">
              <a:lnSpc>
                <a:spcPct val="100000"/>
              </a:lnSpc>
              <a:spcBef>
                <a:spcPts val="70"/>
              </a:spcBef>
              <a:buFont typeface="Microsoft Sans Serif"/>
              <a:buChar char="•"/>
              <a:tabLst>
                <a:tab pos="286385" algn="l"/>
                <a:tab pos="287020" algn="l"/>
                <a:tab pos="2466975" algn="l"/>
                <a:tab pos="3054350" algn="l"/>
              </a:tabLst>
            </a:pPr>
            <a:r>
              <a:rPr dirty="0" sz="1800" spc="15">
                <a:solidFill>
                  <a:srgbClr val="333D50"/>
                </a:solidFill>
                <a:latin typeface="Palatino Linotype"/>
                <a:cs typeface="Palatino Linotype"/>
              </a:rPr>
              <a:t>Государственно	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–	</a:t>
            </a:r>
            <a:r>
              <a:rPr dirty="0" sz="1800" spc="10">
                <a:solidFill>
                  <a:srgbClr val="333D50"/>
                </a:solidFill>
                <a:latin typeface="Palatino Linotype"/>
                <a:cs typeface="Palatino Linotype"/>
              </a:rPr>
              <a:t>общественное</a:t>
            </a:r>
            <a:endParaRPr sz="1800">
              <a:latin typeface="Palatino Linotype"/>
              <a:cs typeface="Palatino Linotype"/>
            </a:endParaRPr>
          </a:p>
          <a:p>
            <a:pPr marL="286385">
              <a:lnSpc>
                <a:spcPct val="100000"/>
              </a:lnSpc>
              <a:spcBef>
                <a:spcPts val="40"/>
              </a:spcBef>
            </a:pPr>
            <a:r>
              <a:rPr dirty="0" sz="1800" spc="-15">
                <a:solidFill>
                  <a:srgbClr val="333D50"/>
                </a:solidFill>
                <a:latin typeface="Palatino Linotype"/>
                <a:cs typeface="Palatino Linotype"/>
              </a:rPr>
              <a:t>образованием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8351" y="2409190"/>
            <a:ext cx="5090795" cy="56642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286385" marR="5080" indent="-287020">
              <a:lnSpc>
                <a:spcPts val="2100"/>
              </a:lnSpc>
              <a:spcBef>
                <a:spcPts val="219"/>
              </a:spcBef>
              <a:buFont typeface="Microsoft Sans Serif"/>
              <a:buChar char="•"/>
              <a:tabLst>
                <a:tab pos="286385" algn="l"/>
                <a:tab pos="287020" algn="l"/>
              </a:tabLst>
            </a:pPr>
            <a:r>
              <a:rPr dirty="0" sz="1800" spc="-5">
                <a:latin typeface="Palatino Linotype"/>
                <a:cs typeface="Palatino Linotype"/>
              </a:rPr>
              <a:t>Комплексная </a:t>
            </a:r>
            <a:r>
              <a:rPr dirty="0" sz="1800">
                <a:latin typeface="Palatino Linotype"/>
                <a:cs typeface="Palatino Linotype"/>
              </a:rPr>
              <a:t>безопасность образовательной </a:t>
            </a:r>
            <a:r>
              <a:rPr dirty="0" sz="1800" spc="-434">
                <a:latin typeface="Palatino Linotype"/>
                <a:cs typeface="Palatino Linotype"/>
              </a:rPr>
              <a:t> </a:t>
            </a:r>
            <a:r>
              <a:rPr dirty="0" sz="1800" spc="-5">
                <a:latin typeface="Palatino Linotype"/>
                <a:cs typeface="Palatino Linotype"/>
              </a:rPr>
              <a:t>организации</a:t>
            </a:r>
            <a:endParaRPr sz="1800">
              <a:latin typeface="Palatino Linotype"/>
              <a:cs typeface="Palatino Linotype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347" y="5785103"/>
            <a:ext cx="3269741" cy="89079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97126" y="6073546"/>
            <a:ext cx="20618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461C1"/>
                </a:solidFill>
                <a:latin typeface="Palatino Linotype"/>
                <a:cs typeface="Palatino Linotype"/>
              </a:rPr>
              <a:t>Вернуться</a:t>
            </a:r>
            <a:r>
              <a:rPr dirty="0" sz="1600" spc="-2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0461C1"/>
                </a:solidFill>
                <a:latin typeface="Palatino Linotype"/>
                <a:cs typeface="Palatino Linotype"/>
              </a:rPr>
              <a:t>в</a:t>
            </a:r>
            <a:r>
              <a:rPr dirty="0" sz="1600" spc="-30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0461C1"/>
                </a:solidFill>
                <a:latin typeface="Palatino Linotype"/>
                <a:cs typeface="Palatino Linotype"/>
              </a:rPr>
              <a:t>маршрут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09531" y="5836920"/>
            <a:ext cx="2472689" cy="62104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331832" y="5843727"/>
            <a:ext cx="2229485" cy="546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Palatino Linotype"/>
                <a:cs typeface="Palatino Linotype"/>
              </a:rPr>
              <a:t>Перейти</a:t>
            </a:r>
            <a:r>
              <a:rPr dirty="0" sz="1800" spc="-75">
                <a:latin typeface="Palatino Linotype"/>
                <a:cs typeface="Palatino Linotype"/>
              </a:rPr>
              <a:t> </a:t>
            </a:r>
            <a:r>
              <a:rPr dirty="0" sz="1800">
                <a:latin typeface="Palatino Linotype"/>
                <a:cs typeface="Palatino Linotype"/>
              </a:rPr>
              <a:t>в</a:t>
            </a:r>
            <a:r>
              <a:rPr dirty="0" sz="1800" spc="5">
                <a:latin typeface="Palatino Linotype"/>
                <a:cs typeface="Palatino Linotype"/>
              </a:rPr>
              <a:t> </a:t>
            </a:r>
            <a:r>
              <a:rPr dirty="0" sz="1800" spc="-15">
                <a:latin typeface="Palatino Linotype"/>
                <a:cs typeface="Palatino Linotype"/>
              </a:rPr>
              <a:t>раздел</a:t>
            </a:r>
            <a:endParaRPr sz="18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u="sng" sz="1600" spc="-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Palatino Linotype"/>
                <a:cs typeface="Palatino Linotype"/>
                <a:hlinkClick r:id="rId4"/>
              </a:rPr>
              <a:t>АБИТУРИЕНТ</a:t>
            </a:r>
            <a:r>
              <a:rPr dirty="0" u="sng" sz="1600" spc="-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Palatino Linotype"/>
                <a:cs typeface="Palatino Linotype"/>
                <a:hlinkClick r:id="rId4"/>
              </a:rPr>
              <a:t>У</a:t>
            </a:r>
            <a:r>
              <a:rPr dirty="0" u="sng" sz="1600" spc="1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Palatino Linotype"/>
                <a:cs typeface="Palatino Linotype"/>
                <a:hlinkClick r:id="rId4"/>
              </a:rPr>
              <a:t> </a:t>
            </a:r>
            <a:r>
              <a:rPr dirty="0" u="sng" sz="1600" spc="1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Palatino Linotype"/>
                <a:cs typeface="Palatino Linotype"/>
                <a:hlinkClick r:id="rId4"/>
              </a:rPr>
              <a:t>НГПУ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6276" y="4625403"/>
            <a:ext cx="6499860" cy="87376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145" rIns="0" bIns="0" rtlCol="0" vert="horz">
            <a:spAutoFit/>
          </a:bodyPr>
          <a:lstStyle/>
          <a:p>
            <a:pPr marL="92075">
              <a:lnSpc>
                <a:spcPts val="2150"/>
              </a:lnSpc>
              <a:spcBef>
                <a:spcPts val="135"/>
              </a:spcBef>
              <a:tabLst>
                <a:tab pos="1111250" algn="l"/>
                <a:tab pos="1445260" algn="l"/>
                <a:tab pos="3061335" algn="l"/>
                <a:tab pos="3428365" algn="l"/>
                <a:tab pos="5408295" algn="l"/>
              </a:tabLst>
            </a:pPr>
            <a:r>
              <a:rPr dirty="0" sz="1800" b="1">
                <a:solidFill>
                  <a:srgbClr val="333D50"/>
                </a:solidFill>
                <a:latin typeface="Palatino Linotype"/>
                <a:cs typeface="Palatino Linotype"/>
              </a:rPr>
              <a:t>44.06.01	–	</a:t>
            </a:r>
            <a:r>
              <a:rPr dirty="0" sz="1800" spc="-45" b="1">
                <a:solidFill>
                  <a:srgbClr val="333D50"/>
                </a:solidFill>
                <a:latin typeface="Palatino Linotype"/>
                <a:cs typeface="Palatino Linotype"/>
              </a:rPr>
              <a:t>образование	</a:t>
            </a:r>
            <a:r>
              <a:rPr dirty="0" sz="1800" b="1">
                <a:solidFill>
                  <a:srgbClr val="333D50"/>
                </a:solidFill>
                <a:latin typeface="Palatino Linotype"/>
                <a:cs typeface="Palatino Linotype"/>
              </a:rPr>
              <a:t>и	</a:t>
            </a:r>
            <a:r>
              <a:rPr dirty="0" sz="1800" spc="-35" b="1">
                <a:solidFill>
                  <a:srgbClr val="333D50"/>
                </a:solidFill>
                <a:latin typeface="Palatino Linotype"/>
                <a:cs typeface="Palatino Linotype"/>
              </a:rPr>
              <a:t>педагогические	</a:t>
            </a:r>
            <a:r>
              <a:rPr dirty="0" sz="1800" spc="-20" b="1">
                <a:solidFill>
                  <a:srgbClr val="333D50"/>
                </a:solidFill>
                <a:latin typeface="Palatino Linotype"/>
                <a:cs typeface="Palatino Linotype"/>
              </a:rPr>
              <a:t>науки,</a:t>
            </a:r>
            <a:endParaRPr sz="1800">
              <a:latin typeface="Palatino Linotype"/>
              <a:cs typeface="Palatino Linotype"/>
            </a:endParaRPr>
          </a:p>
          <a:p>
            <a:pPr marL="378460" indent="-287020">
              <a:lnSpc>
                <a:spcPts val="2080"/>
              </a:lnSpc>
              <a:buFont typeface="Microsoft Sans Serif"/>
              <a:buChar char="•"/>
              <a:tabLst>
                <a:tab pos="378460" algn="l"/>
                <a:tab pos="379095" algn="l"/>
              </a:tabLst>
            </a:pPr>
            <a:r>
              <a:rPr dirty="0" sz="1800" spc="-15">
                <a:solidFill>
                  <a:srgbClr val="333D50"/>
                </a:solidFill>
                <a:latin typeface="Palatino Linotype"/>
                <a:cs typeface="Palatino Linotype"/>
              </a:rPr>
              <a:t>Общая</a:t>
            </a:r>
            <a:r>
              <a:rPr dirty="0" sz="1800" spc="-3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 spc="5">
                <a:solidFill>
                  <a:srgbClr val="333D50"/>
                </a:solidFill>
                <a:latin typeface="Palatino Linotype"/>
                <a:cs typeface="Palatino Linotype"/>
              </a:rPr>
              <a:t>педагогика, </a:t>
            </a:r>
            <a:r>
              <a:rPr dirty="0" sz="1800" spc="-10">
                <a:solidFill>
                  <a:srgbClr val="333D50"/>
                </a:solidFill>
                <a:latin typeface="Palatino Linotype"/>
                <a:cs typeface="Palatino Linotype"/>
              </a:rPr>
              <a:t>история</a:t>
            </a:r>
            <a:r>
              <a:rPr dirty="0" sz="1800" spc="1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 spc="5">
                <a:solidFill>
                  <a:srgbClr val="333D50"/>
                </a:solidFill>
                <a:latin typeface="Palatino Linotype"/>
                <a:cs typeface="Palatino Linotype"/>
              </a:rPr>
              <a:t>педагогики</a:t>
            </a:r>
            <a:r>
              <a:rPr dirty="0" sz="1800" spc="2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800" spc="-1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 spc="-5">
                <a:solidFill>
                  <a:srgbClr val="333D50"/>
                </a:solidFill>
                <a:latin typeface="Palatino Linotype"/>
                <a:cs typeface="Palatino Linotype"/>
              </a:rPr>
              <a:t>образования</a:t>
            </a:r>
            <a:endParaRPr sz="1800">
              <a:latin typeface="Palatino Linotype"/>
              <a:cs typeface="Palatino Linotype"/>
            </a:endParaRPr>
          </a:p>
          <a:p>
            <a:pPr marL="92075">
              <a:lnSpc>
                <a:spcPts val="2330"/>
              </a:lnSpc>
            </a:pPr>
            <a:r>
              <a:rPr dirty="0" sz="2000" b="1">
                <a:latin typeface="Calibri"/>
                <a:cs typeface="Calibri"/>
              </a:rPr>
              <a:t>5.8.1.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Общая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педагогика, история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педагогики </a:t>
            </a:r>
            <a:r>
              <a:rPr dirty="0" sz="1800">
                <a:latin typeface="Calibri"/>
                <a:cs typeface="Calibri"/>
              </a:rPr>
              <a:t>и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образования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4255" y="1293875"/>
            <a:ext cx="4369308" cy="42550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095" y="335279"/>
            <a:ext cx="6442075" cy="658495"/>
            <a:chOff x="-6095" y="335279"/>
            <a:chExt cx="6442075" cy="658495"/>
          </a:xfrm>
        </p:grpSpPr>
        <p:sp>
          <p:nvSpPr>
            <p:cNvPr id="4" name="object 4"/>
            <p:cNvSpPr/>
            <p:nvPr/>
          </p:nvSpPr>
          <p:spPr>
            <a:xfrm>
              <a:off x="0" y="341375"/>
              <a:ext cx="6430010" cy="646430"/>
            </a:xfrm>
            <a:custGeom>
              <a:avLst/>
              <a:gdLst/>
              <a:ahLst/>
              <a:cxnLst/>
              <a:rect l="l" t="t" r="r" b="b"/>
              <a:pathLst>
                <a:path w="6430010" h="646430">
                  <a:moveTo>
                    <a:pt x="6429756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6429756" y="646176"/>
                  </a:lnTo>
                  <a:lnTo>
                    <a:pt x="6429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41375"/>
              <a:ext cx="6430010" cy="646430"/>
            </a:xfrm>
            <a:custGeom>
              <a:avLst/>
              <a:gdLst/>
              <a:ahLst/>
              <a:cxnLst/>
              <a:rect l="l" t="t" r="r" b="b"/>
              <a:pathLst>
                <a:path w="6430010" h="646430">
                  <a:moveTo>
                    <a:pt x="0" y="646176"/>
                  </a:moveTo>
                  <a:lnTo>
                    <a:pt x="6429756" y="646176"/>
                  </a:lnTo>
                  <a:lnTo>
                    <a:pt x="6429756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26894" y="310083"/>
            <a:ext cx="176911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5">
                <a:solidFill>
                  <a:srgbClr val="44526A"/>
                </a:solidFill>
              </a:rPr>
              <a:t>Н</a:t>
            </a:r>
            <a:r>
              <a:rPr dirty="0" spc="15">
                <a:solidFill>
                  <a:srgbClr val="44526A"/>
                </a:solidFill>
              </a:rPr>
              <a:t>А</a:t>
            </a:r>
            <a:r>
              <a:rPr dirty="0" spc="25">
                <a:solidFill>
                  <a:srgbClr val="44526A"/>
                </a:solidFill>
              </a:rPr>
              <a:t>У</a:t>
            </a:r>
            <a:r>
              <a:rPr dirty="0" spc="20">
                <a:solidFill>
                  <a:srgbClr val="44526A"/>
                </a:solidFill>
              </a:rPr>
              <a:t>К</a:t>
            </a:r>
            <a:r>
              <a:rPr dirty="0">
                <a:solidFill>
                  <a:srgbClr val="44526A"/>
                </a:solidFill>
              </a:rPr>
              <a:t>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8891" y="1533144"/>
            <a:ext cx="5823585" cy="10883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4130" rIns="0" bIns="0" rtlCol="0" vert="horz">
            <a:spAutoFit/>
          </a:bodyPr>
          <a:lstStyle/>
          <a:p>
            <a:pPr algn="just" marL="97790" marR="78740">
              <a:lnSpc>
                <a:spcPct val="100000"/>
              </a:lnSpc>
              <a:spcBef>
                <a:spcPts val="190"/>
              </a:spcBef>
              <a:tabLst>
                <a:tab pos="1664335" algn="l"/>
                <a:tab pos="3235960" algn="l"/>
                <a:tab pos="4726305" algn="l"/>
              </a:tabLst>
            </a:pP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Кафедра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осуществляет 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сотрудничество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с 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вузами 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России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и 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вуз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ам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д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ру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г</a:t>
            </a:r>
            <a:r>
              <a:rPr dirty="0" sz="1600" spc="25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х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с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т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,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нап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м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ер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:  </a:t>
            </a:r>
            <a:r>
              <a:rPr dirty="0" sz="1600" spc="-10">
                <a:latin typeface="Calibri"/>
                <a:cs typeface="Calibri"/>
              </a:rPr>
              <a:t>Российский государственный педагогический</a:t>
            </a:r>
            <a:r>
              <a:rPr dirty="0" sz="1600" spc="3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университет </a:t>
            </a:r>
            <a:r>
              <a:rPr dirty="0" sz="1600" spc="-5">
                <a:latin typeface="Calibri"/>
                <a:cs typeface="Calibri"/>
              </a:rPr>
              <a:t>имен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и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А.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И.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Герцена.</a:t>
            </a:r>
            <a:r>
              <a:rPr dirty="0" sz="1600">
                <a:latin typeface="Calibri"/>
                <a:cs typeface="Calibri"/>
              </a:rPr>
              <a:t> ...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РГПУ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им.</a:t>
            </a:r>
            <a:r>
              <a:rPr dirty="0" sz="1600">
                <a:latin typeface="Calibri"/>
                <a:cs typeface="Calibri"/>
              </a:rPr>
              <a:t> А.И.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Герцена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7903" y="5785098"/>
            <a:ext cx="3342894" cy="94870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97354" y="6090615"/>
            <a:ext cx="20961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0461C1"/>
                </a:solidFill>
                <a:latin typeface="Microsoft Sans Serif"/>
                <a:cs typeface="Microsoft Sans Serif"/>
              </a:rPr>
              <a:t>Вернуться</a:t>
            </a:r>
            <a:r>
              <a:rPr dirty="0" sz="1600" spc="20">
                <a:solidFill>
                  <a:srgbClr val="0461C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0461C1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-15">
                <a:solidFill>
                  <a:srgbClr val="0461C1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30">
                <a:solidFill>
                  <a:srgbClr val="0461C1"/>
                </a:solidFill>
                <a:latin typeface="Microsoft Sans Serif"/>
                <a:cs typeface="Microsoft Sans Serif"/>
              </a:rPr>
              <a:t>маршрут</a:t>
            </a:r>
            <a:r>
              <a:rPr dirty="0" sz="1600"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988" y="3194304"/>
            <a:ext cx="5811520" cy="2032000"/>
          </a:xfrm>
          <a:custGeom>
            <a:avLst/>
            <a:gdLst/>
            <a:ahLst/>
            <a:cxnLst/>
            <a:rect l="l" t="t" r="r" b="b"/>
            <a:pathLst>
              <a:path w="5811520" h="2032000">
                <a:moveTo>
                  <a:pt x="5811012" y="0"/>
                </a:moveTo>
                <a:lnTo>
                  <a:pt x="0" y="0"/>
                </a:lnTo>
                <a:lnTo>
                  <a:pt x="0" y="2031492"/>
                </a:lnTo>
                <a:lnTo>
                  <a:pt x="5811012" y="2031492"/>
                </a:lnTo>
                <a:lnTo>
                  <a:pt x="5811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76732" y="3197478"/>
            <a:ext cx="11010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 sz="1800" spc="10">
                <a:solidFill>
                  <a:srgbClr val="333D50"/>
                </a:solidFill>
                <a:latin typeface="Palatino Linotype"/>
                <a:cs typeface="Palatino Linotype"/>
              </a:rPr>
              <a:t>Маги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с</a:t>
            </a:r>
            <a:r>
              <a:rPr dirty="0" sz="1800" spc="15">
                <a:solidFill>
                  <a:srgbClr val="333D50"/>
                </a:solidFill>
                <a:latin typeface="Palatino Linotype"/>
                <a:cs typeface="Palatino Linotype"/>
              </a:rPr>
              <a:t>т</a:t>
            </a:r>
            <a:r>
              <a:rPr dirty="0" sz="1800" spc="5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ы  </a:t>
            </a:r>
            <a:r>
              <a:rPr dirty="0" sz="1800" spc="5">
                <a:solidFill>
                  <a:srgbClr val="333D50"/>
                </a:solidFill>
                <a:latin typeface="Palatino Linotype"/>
                <a:cs typeface="Palatino Linotype"/>
              </a:rPr>
              <a:t>участие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29791" y="3197478"/>
            <a:ext cx="26879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55880">
              <a:lnSpc>
                <a:spcPct val="100000"/>
              </a:lnSpc>
              <a:spcBef>
                <a:spcPts val="100"/>
              </a:spcBef>
              <a:tabLst>
                <a:tab pos="418465" algn="l"/>
                <a:tab pos="1809114" algn="l"/>
              </a:tabLst>
            </a:pP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и	асп</a:t>
            </a:r>
            <a:r>
              <a:rPr dirty="0" sz="1800" spc="10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800" spc="5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800" spc="5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ты	</a:t>
            </a:r>
            <a:r>
              <a:rPr dirty="0" sz="1800" spc="10">
                <a:solidFill>
                  <a:srgbClr val="333D50"/>
                </a:solidFill>
                <a:latin typeface="Palatino Linotype"/>
                <a:cs typeface="Palatino Linotype"/>
              </a:rPr>
              <a:t>актив</a:t>
            </a:r>
            <a:r>
              <a:rPr dirty="0" sz="1800" spc="15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о  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в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1909" y="3197478"/>
            <a:ext cx="167576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39116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п</a:t>
            </a:r>
            <a:r>
              <a:rPr dirty="0" sz="1800" spc="-20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800" spc="-10">
                <a:solidFill>
                  <a:srgbClr val="333D50"/>
                </a:solidFill>
                <a:latin typeface="Palatino Linotype"/>
                <a:cs typeface="Palatino Linotype"/>
              </a:rPr>
              <a:t>ини</a:t>
            </a:r>
            <a:r>
              <a:rPr dirty="0" sz="1800" spc="-15">
                <a:solidFill>
                  <a:srgbClr val="333D50"/>
                </a:solidFill>
                <a:latin typeface="Palatino Linotype"/>
                <a:cs typeface="Palatino Linotype"/>
              </a:rPr>
              <a:t>маю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т  </a:t>
            </a:r>
            <a:r>
              <a:rPr dirty="0" sz="1800" spc="25">
                <a:solidFill>
                  <a:srgbClr val="333D50"/>
                </a:solidFill>
                <a:latin typeface="Palatino Linotype"/>
                <a:cs typeface="Palatino Linotype"/>
              </a:rPr>
              <a:t>к</a:t>
            </a:r>
            <a:r>
              <a:rPr dirty="0" sz="1800" spc="20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800" spc="15">
                <a:solidFill>
                  <a:srgbClr val="333D50"/>
                </a:solidFill>
                <a:latin typeface="Palatino Linotype"/>
                <a:cs typeface="Palatino Linotype"/>
              </a:rPr>
              <a:t>нф</a:t>
            </a:r>
            <a:r>
              <a:rPr dirty="0" sz="1800" spc="20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800" spc="15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800" spc="20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800" spc="25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800" spc="15">
                <a:solidFill>
                  <a:srgbClr val="333D50"/>
                </a:solidFill>
                <a:latin typeface="Palatino Linotype"/>
                <a:cs typeface="Palatino Linotype"/>
              </a:rPr>
              <a:t>ц</a:t>
            </a:r>
            <a:r>
              <a:rPr dirty="0" sz="1800" spc="10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800" spc="25">
                <a:solidFill>
                  <a:srgbClr val="333D50"/>
                </a:solidFill>
                <a:latin typeface="Palatino Linotype"/>
                <a:cs typeface="Palatino Linotype"/>
              </a:rPr>
              <a:t>я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х,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732" y="3746119"/>
            <a:ext cx="13728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п</a:t>
            </a:r>
            <a:r>
              <a:rPr dirty="0" sz="1800" spc="-10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ово</a:t>
            </a:r>
            <a:r>
              <a:rPr dirty="0" sz="1800" spc="-10">
                <a:solidFill>
                  <a:srgbClr val="333D50"/>
                </a:solidFill>
                <a:latin typeface="Palatino Linotype"/>
                <a:cs typeface="Palatino Linotype"/>
              </a:rPr>
              <a:t>д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800" spc="-15">
                <a:solidFill>
                  <a:srgbClr val="333D50"/>
                </a:solidFill>
                <a:latin typeface="Palatino Linotype"/>
                <a:cs typeface="Palatino Linotype"/>
              </a:rPr>
              <a:t>м</a:t>
            </a:r>
            <a:r>
              <a:rPr dirty="0" sz="1800" spc="-5">
                <a:solidFill>
                  <a:srgbClr val="333D50"/>
                </a:solidFill>
                <a:latin typeface="Palatino Linotype"/>
                <a:cs typeface="Palatino Linotype"/>
              </a:rPr>
              <a:t>ых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63191" y="3471798"/>
            <a:ext cx="38665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международных</a:t>
            </a:r>
            <a:endParaRPr sz="1800">
              <a:latin typeface="Palatino Linotype"/>
              <a:cs typeface="Palatino Linotype"/>
            </a:endParaRPr>
          </a:p>
          <a:p>
            <a:pPr marL="4445">
              <a:lnSpc>
                <a:spcPct val="100000"/>
              </a:lnSpc>
              <a:tabLst>
                <a:tab pos="2061845" algn="l"/>
                <a:tab pos="3738879" algn="l"/>
              </a:tabLst>
            </a:pP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800" spc="20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800" spc="10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с</a:t>
            </a:r>
            <a:r>
              <a:rPr dirty="0" sz="1800" spc="15">
                <a:solidFill>
                  <a:srgbClr val="333D50"/>
                </a:solidFill>
                <a:latin typeface="Palatino Linotype"/>
                <a:cs typeface="Palatino Linotype"/>
              </a:rPr>
              <a:t>т</a:t>
            </a:r>
            <a:r>
              <a:rPr dirty="0" sz="1800" spc="5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800" spc="10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нн</a:t>
            </a:r>
            <a:r>
              <a:rPr dirty="0" sz="1800" spc="10">
                <a:solidFill>
                  <a:srgbClr val="333D50"/>
                </a:solidFill>
                <a:latin typeface="Palatino Linotype"/>
                <a:cs typeface="Palatino Linotype"/>
              </a:rPr>
              <a:t>ы</a:t>
            </a:r>
            <a:r>
              <a:rPr dirty="0" sz="1800" spc="5">
                <a:solidFill>
                  <a:srgbClr val="333D50"/>
                </a:solidFill>
                <a:latin typeface="Palatino Linotype"/>
                <a:cs typeface="Palatino Linotype"/>
              </a:rPr>
              <a:t>м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и	</a:t>
            </a:r>
            <a:r>
              <a:rPr dirty="0" sz="1800" spc="10">
                <a:solidFill>
                  <a:srgbClr val="333D50"/>
                </a:solidFill>
                <a:latin typeface="Palatino Linotype"/>
                <a:cs typeface="Palatino Linotype"/>
              </a:rPr>
              <a:t>ст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уд</a:t>
            </a:r>
            <a:r>
              <a:rPr dirty="0" sz="1800" spc="15">
                <a:solidFill>
                  <a:srgbClr val="333D50"/>
                </a:solidFill>
                <a:latin typeface="Palatino Linotype"/>
                <a:cs typeface="Palatino Linotype"/>
              </a:rPr>
              <a:t>ен</a:t>
            </a:r>
            <a:r>
              <a:rPr dirty="0" sz="1800" spc="10">
                <a:solidFill>
                  <a:srgbClr val="333D50"/>
                </a:solidFill>
                <a:latin typeface="Palatino Linotype"/>
                <a:cs typeface="Palatino Linotype"/>
              </a:rPr>
              <a:t>та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ми	–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6732" y="4020439"/>
            <a:ext cx="564705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R="5080">
              <a:lnSpc>
                <a:spcPct val="100000"/>
              </a:lnSpc>
              <a:spcBef>
                <a:spcPts val="100"/>
              </a:spcBef>
              <a:tabLst>
                <a:tab pos="2209800" algn="l"/>
              </a:tabLst>
            </a:pPr>
            <a:r>
              <a:rPr dirty="0" sz="1800" spc="-5">
                <a:solidFill>
                  <a:srgbClr val="333D50"/>
                </a:solidFill>
                <a:latin typeface="Palatino Linotype"/>
                <a:cs typeface="Palatino Linotype"/>
              </a:rPr>
              <a:t>аспирантами, 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а </a:t>
            </a:r>
            <a:r>
              <a:rPr dirty="0" sz="1800" spc="-25">
                <a:solidFill>
                  <a:srgbClr val="333D50"/>
                </a:solidFill>
                <a:latin typeface="Palatino Linotype"/>
                <a:cs typeface="Palatino Linotype"/>
              </a:rPr>
              <a:t>также</a:t>
            </a:r>
            <a:r>
              <a:rPr dirty="0" sz="1800" spc="-2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в</a:t>
            </a:r>
            <a:r>
              <a:rPr dirty="0" sz="1800" spc="45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 spc="-15">
                <a:solidFill>
                  <a:srgbClr val="333D50"/>
                </a:solidFill>
                <a:latin typeface="Palatino Linotype"/>
                <a:cs typeface="Palatino Linotype"/>
              </a:rPr>
              <a:t>олимпиадах</a:t>
            </a:r>
            <a:r>
              <a:rPr dirty="0" sz="1800" spc="42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 spc="-25">
                <a:solidFill>
                  <a:srgbClr val="333D50"/>
                </a:solidFill>
                <a:latin typeface="Palatino Linotype"/>
                <a:cs typeface="Palatino Linotype"/>
              </a:rPr>
              <a:t>по </a:t>
            </a:r>
            <a:r>
              <a:rPr dirty="0" sz="1800" spc="5">
                <a:solidFill>
                  <a:srgbClr val="333D50"/>
                </a:solidFill>
                <a:latin typeface="Palatino Linotype"/>
                <a:cs typeface="Palatino Linotype"/>
              </a:rPr>
              <a:t>педагогике </a:t>
            </a:r>
            <a:r>
              <a:rPr dirty="0" sz="1800" spc="-434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и     </a:t>
            </a:r>
            <a:r>
              <a:rPr dirty="0" sz="1800" spc="14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 spc="10">
                <a:solidFill>
                  <a:srgbClr val="333D50"/>
                </a:solidFill>
                <a:latin typeface="Palatino Linotype"/>
                <a:cs typeface="Palatino Linotype"/>
              </a:rPr>
              <a:t>конкурсе	</a:t>
            </a:r>
            <a:r>
              <a:rPr dirty="0" sz="1800" spc="-5">
                <a:solidFill>
                  <a:srgbClr val="333D50"/>
                </a:solidFill>
                <a:latin typeface="Palatino Linotype"/>
                <a:cs typeface="Palatino Linotype"/>
              </a:rPr>
              <a:t>ВОРКШОП</a:t>
            </a:r>
            <a:r>
              <a:rPr dirty="0" sz="1800" spc="13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 spc="5">
                <a:solidFill>
                  <a:srgbClr val="333D50"/>
                </a:solidFill>
                <a:latin typeface="Palatino Linotype"/>
                <a:cs typeface="Palatino Linotype"/>
              </a:rPr>
              <a:t>внутривузовской </a:t>
            </a:r>
            <a:r>
              <a:rPr dirty="0" sz="1800" spc="-44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 spc="5">
                <a:solidFill>
                  <a:srgbClr val="333D50"/>
                </a:solidFill>
                <a:latin typeface="Palatino Linotype"/>
                <a:cs typeface="Palatino Linotype"/>
              </a:rPr>
              <a:t>педагогической</a:t>
            </a:r>
            <a:r>
              <a:rPr dirty="0" sz="180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800" spc="-15">
                <a:solidFill>
                  <a:srgbClr val="333D50"/>
                </a:solidFill>
                <a:latin typeface="Palatino Linotype"/>
                <a:cs typeface="Palatino Linotype"/>
              </a:rPr>
              <a:t>олимпиады.</a:t>
            </a:r>
            <a:endParaRPr sz="1800">
              <a:latin typeface="Palatino Linotype"/>
              <a:cs typeface="Palatino Linotype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6371" y="3962400"/>
            <a:ext cx="4986528" cy="252679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6788" y="341375"/>
            <a:ext cx="4338828" cy="32522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50891" y="443483"/>
            <a:ext cx="7347584" cy="658495"/>
            <a:chOff x="4850891" y="443483"/>
            <a:chExt cx="7347584" cy="658495"/>
          </a:xfrm>
        </p:grpSpPr>
        <p:sp>
          <p:nvSpPr>
            <p:cNvPr id="3" name="object 3"/>
            <p:cNvSpPr/>
            <p:nvPr/>
          </p:nvSpPr>
          <p:spPr>
            <a:xfrm>
              <a:off x="4856987" y="449579"/>
              <a:ext cx="7335520" cy="646430"/>
            </a:xfrm>
            <a:custGeom>
              <a:avLst/>
              <a:gdLst/>
              <a:ahLst/>
              <a:cxnLst/>
              <a:rect l="l" t="t" r="r" b="b"/>
              <a:pathLst>
                <a:path w="7335520" h="646430">
                  <a:moveTo>
                    <a:pt x="7335011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7335011" y="646176"/>
                  </a:lnTo>
                  <a:lnTo>
                    <a:pt x="73350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856987" y="449579"/>
              <a:ext cx="7335520" cy="646430"/>
            </a:xfrm>
            <a:custGeom>
              <a:avLst/>
              <a:gdLst/>
              <a:ahLst/>
              <a:cxnLst/>
              <a:rect l="l" t="t" r="r" b="b"/>
              <a:pathLst>
                <a:path w="7335520" h="646430">
                  <a:moveTo>
                    <a:pt x="0" y="646176"/>
                  </a:moveTo>
                  <a:lnTo>
                    <a:pt x="7335011" y="646176"/>
                  </a:lnTo>
                  <a:lnTo>
                    <a:pt x="7335011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36616" y="418338"/>
            <a:ext cx="68821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РАБОТА</a:t>
            </a:r>
            <a:r>
              <a:rPr dirty="0" spc="-95"/>
              <a:t> </a:t>
            </a:r>
            <a:r>
              <a:rPr dirty="0"/>
              <a:t>В</a:t>
            </a:r>
            <a:r>
              <a:rPr dirty="0" spc="-60"/>
              <a:t> </a:t>
            </a:r>
            <a:r>
              <a:rPr dirty="0" spc="-5"/>
              <a:t>ДЕТСКИХ</a:t>
            </a:r>
            <a:r>
              <a:rPr dirty="0" spc="-40"/>
              <a:t> </a:t>
            </a:r>
            <a:r>
              <a:rPr dirty="0"/>
              <a:t>ЛАГЕРЯХ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11936" y="531876"/>
            <a:ext cx="2987040" cy="4784090"/>
            <a:chOff x="1011936" y="531876"/>
            <a:chExt cx="2987040" cy="4784090"/>
          </a:xfrm>
        </p:grpSpPr>
        <p:sp>
          <p:nvSpPr>
            <p:cNvPr id="7" name="object 7"/>
            <p:cNvSpPr/>
            <p:nvPr/>
          </p:nvSpPr>
          <p:spPr>
            <a:xfrm>
              <a:off x="1018032" y="537972"/>
              <a:ext cx="2974975" cy="4772025"/>
            </a:xfrm>
            <a:custGeom>
              <a:avLst/>
              <a:gdLst/>
              <a:ahLst/>
              <a:cxnLst/>
              <a:rect l="l" t="t" r="r" b="b"/>
              <a:pathLst>
                <a:path w="2974975" h="4772025">
                  <a:moveTo>
                    <a:pt x="2974847" y="0"/>
                  </a:moveTo>
                  <a:lnTo>
                    <a:pt x="0" y="0"/>
                  </a:lnTo>
                  <a:lnTo>
                    <a:pt x="0" y="4771644"/>
                  </a:lnTo>
                  <a:lnTo>
                    <a:pt x="2974847" y="4771644"/>
                  </a:lnTo>
                  <a:lnTo>
                    <a:pt x="2974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8032" y="537972"/>
              <a:ext cx="2974975" cy="4772025"/>
            </a:xfrm>
            <a:custGeom>
              <a:avLst/>
              <a:gdLst/>
              <a:ahLst/>
              <a:cxnLst/>
              <a:rect l="l" t="t" r="r" b="b"/>
              <a:pathLst>
                <a:path w="2974975" h="4772025">
                  <a:moveTo>
                    <a:pt x="0" y="4771644"/>
                  </a:moveTo>
                  <a:lnTo>
                    <a:pt x="2974847" y="4771644"/>
                  </a:lnTo>
                  <a:lnTo>
                    <a:pt x="2974847" y="0"/>
                  </a:lnTo>
                  <a:lnTo>
                    <a:pt x="0" y="0"/>
                  </a:lnTo>
                  <a:lnTo>
                    <a:pt x="0" y="47716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110081" y="545033"/>
            <a:ext cx="280987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Наши</a:t>
            </a:r>
            <a:r>
              <a:rPr dirty="0" sz="1600" spc="32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студенты</a:t>
            </a:r>
            <a:r>
              <a:rPr dirty="0" sz="1600" spc="35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совместно</a:t>
            </a:r>
            <a:r>
              <a:rPr dirty="0" sz="1600" spc="33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с</a:t>
            </a:r>
            <a:endParaRPr sz="1600">
              <a:latin typeface="Palatino Linotype"/>
              <a:cs typeface="Palatino Linotype"/>
            </a:endParaRPr>
          </a:p>
          <a:p>
            <a:pPr marR="1087755">
              <a:lnSpc>
                <a:spcPct val="100000"/>
              </a:lnSpc>
              <a:tabLst>
                <a:tab pos="1617980" algn="l"/>
              </a:tabLst>
            </a:pP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преподавателями </a:t>
            </a:r>
            <a:r>
              <a:rPr dirty="0" sz="1600" spc="-38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мастер-классы,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м</a:t>
            </a:r>
            <a:r>
              <a:rPr dirty="0" sz="1600" spc="-30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600" spc="-3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п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600" spc="-30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я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т</a:t>
            </a:r>
            <a:r>
              <a:rPr dirty="0" sz="1600" spc="-30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я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в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0081" y="1520698"/>
            <a:ext cx="16967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зд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ро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вит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л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ь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ы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й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25775" y="789178"/>
            <a:ext cx="896619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69850" marR="5080" indent="-70485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п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во</a:t>
            </a:r>
            <a:r>
              <a:rPr dirty="0" sz="1600" spc="-30">
                <a:solidFill>
                  <a:srgbClr val="333D50"/>
                </a:solidFill>
                <a:latin typeface="Palatino Linotype"/>
                <a:cs typeface="Palatino Linotype"/>
              </a:rPr>
              <a:t>д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я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т  </a:t>
            </a:r>
            <a:r>
              <a:rPr dirty="0" sz="1600" spc="-65">
                <a:solidFill>
                  <a:srgbClr val="333D50"/>
                </a:solidFill>
                <a:latin typeface="Palatino Linotype"/>
                <a:cs typeface="Palatino Linotype"/>
              </a:rPr>
              <a:t>з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нят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я,  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детских 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лагерях.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0081" y="1978279"/>
            <a:ext cx="27933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881505" algn="l"/>
              </a:tabLst>
            </a:pP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Озд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ро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вит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л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ь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ы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й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к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мп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л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ек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с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0081" y="2222118"/>
            <a:ext cx="94043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«С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у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л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ык»  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Челны, 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лагеря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48535" y="2222118"/>
            <a:ext cx="167322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 indent="45720">
              <a:lnSpc>
                <a:spcPct val="100000"/>
              </a:lnSpc>
              <a:spcBef>
                <a:spcPts val="95"/>
              </a:spcBef>
              <a:tabLst>
                <a:tab pos="440055" algn="l"/>
              </a:tabLst>
            </a:pPr>
            <a:r>
              <a:rPr dirty="0" sz="1600" spc="25">
                <a:solidFill>
                  <a:srgbClr val="333D50"/>
                </a:solidFill>
                <a:latin typeface="Palatino Linotype"/>
                <a:cs typeface="Palatino Linotype"/>
              </a:rPr>
              <a:t>г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.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б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еж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ы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е  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з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д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вит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л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ь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ы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endParaRPr sz="1600">
              <a:latin typeface="Palatino Linotype"/>
              <a:cs typeface="Palatino Linotype"/>
            </a:endParaRPr>
          </a:p>
          <a:p>
            <a:pPr algn="r" marR="17145">
              <a:lnSpc>
                <a:spcPct val="100000"/>
              </a:lnSpc>
            </a:pP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компании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0081" y="2953638"/>
            <a:ext cx="281305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R="5080">
              <a:lnSpc>
                <a:spcPct val="100000"/>
              </a:lnSpc>
              <a:spcBef>
                <a:spcPts val="95"/>
              </a:spcBef>
              <a:tabLst>
                <a:tab pos="1189990" algn="l"/>
                <a:tab pos="1906270" algn="l"/>
              </a:tabLst>
            </a:pP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«ТатНефть»,	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IT-лагерь </a:t>
            </a:r>
            <a:r>
              <a:rPr dirty="0" sz="1600" spc="-39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INNOCAMP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в 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Иннополисе,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а </a:t>
            </a:r>
            <a:r>
              <a:rPr dirty="0" sz="1600" spc="-38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также	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международный </a:t>
            </a:r>
            <a:r>
              <a:rPr dirty="0" sz="1600" spc="-39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детский</a:t>
            </a:r>
            <a:r>
              <a:rPr dirty="0" sz="1600" spc="254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центр</a:t>
            </a:r>
            <a:r>
              <a:rPr dirty="0" sz="1600" spc="27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«Артек»</a:t>
            </a:r>
            <a:r>
              <a:rPr dirty="0" sz="1600" spc="27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0081" y="3929253"/>
            <a:ext cx="16592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образовательный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95423" y="3897528"/>
            <a:ext cx="1417320" cy="57531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r" marR="9525">
              <a:lnSpc>
                <a:spcPct val="100000"/>
              </a:lnSpc>
              <a:spcBef>
                <a:spcPts val="345"/>
              </a:spcBef>
            </a:pP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центр</a:t>
            </a:r>
            <a:endParaRPr sz="1600">
              <a:latin typeface="Palatino Linotype"/>
              <a:cs typeface="Palatino Linotype"/>
            </a:endParaRPr>
          </a:p>
          <a:p>
            <a:pPr algn="r" marR="5080">
              <a:lnSpc>
                <a:spcPct val="100000"/>
              </a:lnSpc>
              <a:spcBef>
                <a:spcPts val="245"/>
              </a:spcBef>
              <a:tabLst>
                <a:tab pos="522605" algn="l"/>
              </a:tabLst>
            </a:pP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-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яв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л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я</a:t>
            </a:r>
            <a:r>
              <a:rPr dirty="0" sz="1600" spc="-35">
                <a:solidFill>
                  <a:srgbClr val="333D50"/>
                </a:solidFill>
                <a:latin typeface="Palatino Linotype"/>
                <a:cs typeface="Palatino Linotype"/>
              </a:rPr>
              <a:t>ю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тся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1914" y="4447997"/>
            <a:ext cx="13049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600" spc="-40">
                <a:solidFill>
                  <a:srgbClr val="333D50"/>
                </a:solidFill>
                <a:latin typeface="Palatino Linotype"/>
                <a:cs typeface="Palatino Linotype"/>
              </a:rPr>
              <a:t>п</a:t>
            </a:r>
            <a:r>
              <a:rPr dirty="0" sz="1600" spc="-30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25">
                <a:solidFill>
                  <a:srgbClr val="333D50"/>
                </a:solidFill>
                <a:latin typeface="Palatino Linotype"/>
                <a:cs typeface="Palatino Linotype"/>
              </a:rPr>
              <a:t>х</a:t>
            </a:r>
            <a:r>
              <a:rPr dirty="0" sz="1600" spc="-40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-85">
                <a:solidFill>
                  <a:srgbClr val="333D50"/>
                </a:solidFill>
                <a:latin typeface="Palatino Linotype"/>
                <a:cs typeface="Palatino Linotype"/>
              </a:rPr>
              <a:t>ж</a:t>
            </a:r>
            <a:r>
              <a:rPr dirty="0" sz="1600" spc="-60">
                <a:solidFill>
                  <a:srgbClr val="333D50"/>
                </a:solidFill>
                <a:latin typeface="Palatino Linotype"/>
                <a:cs typeface="Palatino Linotype"/>
              </a:rPr>
              <a:t>д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600" spc="70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я</a:t>
            </a:r>
            <a:endParaRPr sz="1600">
              <a:latin typeface="Palatino Linotype"/>
              <a:cs typeface="Palatino Linotype"/>
            </a:endParaRPr>
          </a:p>
          <a:p>
            <a:pPr algn="r" marR="13335">
              <a:lnSpc>
                <a:spcPct val="100000"/>
              </a:lnSpc>
            </a:pP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нашими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0081" y="4204208"/>
            <a:ext cx="115887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227329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«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Сир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у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с»  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местами 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п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кт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к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студентами.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0" y="5734811"/>
            <a:ext cx="3269742" cy="89079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504950" y="6022644"/>
            <a:ext cx="20612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461C1"/>
                </a:solidFill>
                <a:latin typeface="Palatino Linotype"/>
                <a:cs typeface="Palatino Linotype"/>
              </a:rPr>
              <a:t>Вернуться</a:t>
            </a:r>
            <a:r>
              <a:rPr dirty="0" sz="1600" spc="-2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0461C1"/>
                </a:solidFill>
                <a:latin typeface="Palatino Linotype"/>
                <a:cs typeface="Palatino Linotype"/>
              </a:rPr>
              <a:t>в</a:t>
            </a:r>
            <a:r>
              <a:rPr dirty="0" sz="1600" spc="-30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0461C1"/>
                </a:solidFill>
                <a:latin typeface="Palatino Linotype"/>
                <a:cs typeface="Palatino Linotype"/>
              </a:rPr>
              <a:t>маршрут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6988" y="1536191"/>
            <a:ext cx="7120127" cy="39684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" y="0"/>
            <a:ext cx="12190476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1247" y="213359"/>
            <a:ext cx="7170420" cy="65849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4230"/>
              </a:lnSpc>
            </a:pPr>
            <a:r>
              <a:rPr dirty="0" spc="5"/>
              <a:t>ПРОЕКТЫ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9016" y="213359"/>
            <a:ext cx="3987165" cy="60140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5400" rIns="0" bIns="0" rtlCol="0" vert="horz">
            <a:spAutoFit/>
          </a:bodyPr>
          <a:lstStyle/>
          <a:p>
            <a:pPr marL="97155" marR="123825">
              <a:lnSpc>
                <a:spcPct val="100000"/>
              </a:lnSpc>
              <a:spcBef>
                <a:spcPts val="200"/>
              </a:spcBef>
            </a:pPr>
            <a:r>
              <a:rPr dirty="0" sz="1600" spc="15">
                <a:latin typeface="Palatino Linotype"/>
                <a:cs typeface="Palatino Linotype"/>
              </a:rPr>
              <a:t>Студенты</a:t>
            </a:r>
            <a:r>
              <a:rPr dirty="0" sz="1600" spc="25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совместно</a:t>
            </a:r>
            <a:r>
              <a:rPr dirty="0" sz="1600" spc="35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с </a:t>
            </a:r>
            <a:r>
              <a:rPr dirty="0" sz="1600">
                <a:latin typeface="Palatino Linotype"/>
                <a:cs typeface="Palatino Linotype"/>
              </a:rPr>
              <a:t> </a:t>
            </a:r>
            <a:r>
              <a:rPr dirty="0" sz="1600" spc="-15">
                <a:latin typeface="Palatino Linotype"/>
                <a:cs typeface="Palatino Linotype"/>
              </a:rPr>
              <a:t>п</a:t>
            </a:r>
            <a:r>
              <a:rPr dirty="0" sz="1600" spc="-20">
                <a:latin typeface="Palatino Linotype"/>
                <a:cs typeface="Palatino Linotype"/>
              </a:rPr>
              <a:t>р</a:t>
            </a:r>
            <a:r>
              <a:rPr dirty="0" sz="1600" spc="-15">
                <a:latin typeface="Palatino Linotype"/>
                <a:cs typeface="Palatino Linotype"/>
              </a:rPr>
              <a:t>еп</a:t>
            </a:r>
            <a:r>
              <a:rPr dirty="0" sz="1600" spc="-25">
                <a:latin typeface="Palatino Linotype"/>
                <a:cs typeface="Palatino Linotype"/>
              </a:rPr>
              <a:t>од</a:t>
            </a:r>
            <a:r>
              <a:rPr dirty="0" sz="1600" spc="-15">
                <a:latin typeface="Palatino Linotype"/>
                <a:cs typeface="Palatino Linotype"/>
              </a:rPr>
              <a:t>а</a:t>
            </a:r>
            <a:r>
              <a:rPr dirty="0" sz="1600" spc="-20">
                <a:latin typeface="Palatino Linotype"/>
                <a:cs typeface="Palatino Linotype"/>
              </a:rPr>
              <a:t>в</a:t>
            </a:r>
            <a:r>
              <a:rPr dirty="0" sz="1600" spc="-15">
                <a:latin typeface="Palatino Linotype"/>
                <a:cs typeface="Palatino Linotype"/>
              </a:rPr>
              <a:t>а</a:t>
            </a:r>
            <a:r>
              <a:rPr dirty="0" sz="1600" spc="-30">
                <a:latin typeface="Palatino Linotype"/>
                <a:cs typeface="Palatino Linotype"/>
              </a:rPr>
              <a:t>т</a:t>
            </a:r>
            <a:r>
              <a:rPr dirty="0" sz="1600" spc="-15">
                <a:latin typeface="Palatino Linotype"/>
                <a:cs typeface="Palatino Linotype"/>
              </a:rPr>
              <a:t>е</a:t>
            </a:r>
            <a:r>
              <a:rPr dirty="0" sz="1600" spc="-35">
                <a:latin typeface="Palatino Linotype"/>
                <a:cs typeface="Palatino Linotype"/>
              </a:rPr>
              <a:t>л</a:t>
            </a:r>
            <a:r>
              <a:rPr dirty="0" sz="1600" spc="-15">
                <a:latin typeface="Palatino Linotype"/>
                <a:cs typeface="Palatino Linotype"/>
              </a:rPr>
              <a:t>ям</a:t>
            </a:r>
            <a:r>
              <a:rPr dirty="0" sz="1600" spc="-5">
                <a:latin typeface="Palatino Linotype"/>
                <a:cs typeface="Palatino Linotype"/>
              </a:rPr>
              <a:t>и</a:t>
            </a:r>
            <a:r>
              <a:rPr dirty="0" sz="1600" spc="-65">
                <a:latin typeface="Palatino Linotype"/>
                <a:cs typeface="Palatino Linotype"/>
              </a:rPr>
              <a:t> </a:t>
            </a:r>
            <a:r>
              <a:rPr dirty="0" sz="1600" spc="20">
                <a:latin typeface="Palatino Linotype"/>
                <a:cs typeface="Palatino Linotype"/>
              </a:rPr>
              <a:t>ка</a:t>
            </a:r>
            <a:r>
              <a:rPr dirty="0" sz="1600" spc="5">
                <a:latin typeface="Palatino Linotype"/>
                <a:cs typeface="Palatino Linotype"/>
              </a:rPr>
              <a:t>ф</a:t>
            </a:r>
            <a:r>
              <a:rPr dirty="0" sz="1600" spc="15">
                <a:latin typeface="Palatino Linotype"/>
                <a:cs typeface="Palatino Linotype"/>
              </a:rPr>
              <a:t>е</a:t>
            </a:r>
            <a:r>
              <a:rPr dirty="0" sz="1600" spc="10">
                <a:latin typeface="Palatino Linotype"/>
                <a:cs typeface="Palatino Linotype"/>
              </a:rPr>
              <a:t>д</a:t>
            </a:r>
            <a:r>
              <a:rPr dirty="0" sz="1600" spc="15">
                <a:latin typeface="Palatino Linotype"/>
                <a:cs typeface="Palatino Linotype"/>
              </a:rPr>
              <a:t>р</a:t>
            </a:r>
            <a:r>
              <a:rPr dirty="0" sz="1600" spc="-5">
                <a:latin typeface="Palatino Linotype"/>
                <a:cs typeface="Palatino Linotype"/>
              </a:rPr>
              <a:t>ы</a:t>
            </a:r>
            <a:r>
              <a:rPr dirty="0" sz="1600" spc="45">
                <a:latin typeface="Palatino Linotype"/>
                <a:cs typeface="Palatino Linotype"/>
              </a:rPr>
              <a:t> </a:t>
            </a:r>
            <a:r>
              <a:rPr dirty="0" sz="1600" spc="-15">
                <a:latin typeface="Palatino Linotype"/>
                <a:cs typeface="Palatino Linotype"/>
              </a:rPr>
              <a:t>п</a:t>
            </a:r>
            <a:r>
              <a:rPr dirty="0" sz="1600" spc="-20">
                <a:latin typeface="Palatino Linotype"/>
                <a:cs typeface="Palatino Linotype"/>
              </a:rPr>
              <a:t>ри</a:t>
            </a:r>
            <a:r>
              <a:rPr dirty="0" sz="1600" spc="-15">
                <a:latin typeface="Palatino Linotype"/>
                <a:cs typeface="Palatino Linotype"/>
              </a:rPr>
              <a:t>н</a:t>
            </a:r>
            <a:r>
              <a:rPr dirty="0" sz="1600" spc="-20">
                <a:latin typeface="Palatino Linotype"/>
                <a:cs typeface="Palatino Linotype"/>
              </a:rPr>
              <a:t>и</a:t>
            </a:r>
            <a:r>
              <a:rPr dirty="0" sz="1600" spc="-15">
                <a:latin typeface="Palatino Linotype"/>
                <a:cs typeface="Palatino Linotype"/>
              </a:rPr>
              <a:t>ма</a:t>
            </a:r>
            <a:r>
              <a:rPr dirty="0" sz="1600" spc="-25">
                <a:latin typeface="Palatino Linotype"/>
                <a:cs typeface="Palatino Linotype"/>
              </a:rPr>
              <a:t>ю</a:t>
            </a:r>
            <a:r>
              <a:rPr dirty="0" sz="1600" spc="-5">
                <a:latin typeface="Palatino Linotype"/>
                <a:cs typeface="Palatino Linotype"/>
              </a:rPr>
              <a:t>т  </a:t>
            </a:r>
            <a:r>
              <a:rPr dirty="0" sz="1600" spc="5">
                <a:latin typeface="Palatino Linotype"/>
                <a:cs typeface="Palatino Linotype"/>
              </a:rPr>
              <a:t>участие</a:t>
            </a:r>
            <a:r>
              <a:rPr dirty="0" sz="1600" spc="10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в</a:t>
            </a:r>
            <a:r>
              <a:rPr dirty="0" sz="1600" spc="35">
                <a:latin typeface="Palatino Linotype"/>
                <a:cs typeface="Palatino Linotype"/>
              </a:rPr>
              <a:t> </a:t>
            </a:r>
            <a:r>
              <a:rPr dirty="0" sz="1600" spc="15">
                <a:latin typeface="Palatino Linotype"/>
                <a:cs typeface="Palatino Linotype"/>
              </a:rPr>
              <a:t>научно</a:t>
            </a:r>
            <a:r>
              <a:rPr dirty="0" sz="1600" spc="110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-</a:t>
            </a:r>
            <a:r>
              <a:rPr dirty="0" sz="1600" spc="-20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исследовательской </a:t>
            </a:r>
            <a:r>
              <a:rPr dirty="0" sz="1600">
                <a:latin typeface="Palatino Linotype"/>
                <a:cs typeface="Palatino Linotype"/>
              </a:rPr>
              <a:t> </a:t>
            </a:r>
            <a:r>
              <a:rPr dirty="0" sz="1600" spc="-20">
                <a:latin typeface="Palatino Linotype"/>
                <a:cs typeface="Palatino Linotype"/>
              </a:rPr>
              <a:t>лаборатории</a:t>
            </a:r>
            <a:r>
              <a:rPr dirty="0" sz="1600" spc="40">
                <a:latin typeface="Palatino Linotype"/>
                <a:cs typeface="Palatino Linotype"/>
              </a:rPr>
              <a:t> </a:t>
            </a:r>
            <a:r>
              <a:rPr dirty="0" sz="1600" spc="-20">
                <a:latin typeface="Palatino Linotype"/>
                <a:cs typeface="Palatino Linotype"/>
              </a:rPr>
              <a:t>при </a:t>
            </a:r>
            <a:r>
              <a:rPr dirty="0" sz="1600">
                <a:latin typeface="Palatino Linotype"/>
                <a:cs typeface="Palatino Linotype"/>
              </a:rPr>
              <a:t>НГПУ</a:t>
            </a:r>
            <a:r>
              <a:rPr dirty="0" sz="1600" spc="65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-</a:t>
            </a:r>
            <a:endParaRPr sz="1600">
              <a:latin typeface="Palatino Linotype"/>
              <a:cs typeface="Palatino Linotype"/>
            </a:endParaRPr>
          </a:p>
          <a:p>
            <a:pPr marL="97155" marR="1200785">
              <a:lnSpc>
                <a:spcPct val="100000"/>
              </a:lnSpc>
            </a:pPr>
            <a:r>
              <a:rPr dirty="0" sz="1600" spc="-20">
                <a:latin typeface="Palatino Linotype"/>
                <a:cs typeface="Palatino Linotype"/>
              </a:rPr>
              <a:t>«Лаборатория</a:t>
            </a:r>
            <a:r>
              <a:rPr dirty="0" sz="1600" spc="25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комплексных </a:t>
            </a:r>
            <a:r>
              <a:rPr dirty="0" sz="1600" spc="-385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исследований».</a:t>
            </a:r>
            <a:endParaRPr sz="1600">
              <a:latin typeface="Palatino Linotype"/>
              <a:cs typeface="Palatino Linotype"/>
            </a:endParaRPr>
          </a:p>
          <a:p>
            <a:pPr marL="97155" marR="289560">
              <a:lnSpc>
                <a:spcPct val="98900"/>
              </a:lnSpc>
              <a:spcBef>
                <a:spcPts val="105"/>
              </a:spcBef>
            </a:pPr>
            <a:r>
              <a:rPr dirty="0" sz="1600" spc="-20">
                <a:latin typeface="Palatino Linotype"/>
                <a:cs typeface="Palatino Linotype"/>
              </a:rPr>
              <a:t>Лаборатория</a:t>
            </a:r>
            <a:r>
              <a:rPr dirty="0" sz="1600" spc="45">
                <a:latin typeface="Palatino Linotype"/>
                <a:cs typeface="Palatino Linotype"/>
              </a:rPr>
              <a:t> </a:t>
            </a:r>
            <a:r>
              <a:rPr dirty="0" sz="1600" spc="5">
                <a:latin typeface="Palatino Linotype"/>
                <a:cs typeface="Palatino Linotype"/>
              </a:rPr>
              <a:t>оснащена</a:t>
            </a:r>
            <a:r>
              <a:rPr dirty="0" sz="1600" spc="15">
                <a:latin typeface="Palatino Linotype"/>
                <a:cs typeface="Palatino Linotype"/>
              </a:rPr>
              <a:t> </a:t>
            </a:r>
            <a:r>
              <a:rPr dirty="0" sz="1600" spc="-30" i="1">
                <a:latin typeface="Times New Roman"/>
                <a:cs typeface="Times New Roman"/>
              </a:rPr>
              <a:t>сенсорной </a:t>
            </a:r>
            <a:r>
              <a:rPr dirty="0" sz="1600" spc="-25" i="1">
                <a:latin typeface="Times New Roman"/>
                <a:cs typeface="Times New Roman"/>
              </a:rPr>
              <a:t> </a:t>
            </a:r>
            <a:r>
              <a:rPr dirty="0" sz="1600" spc="-20" i="1">
                <a:latin typeface="Times New Roman"/>
                <a:cs typeface="Times New Roman"/>
              </a:rPr>
              <a:t>панелью, </a:t>
            </a:r>
            <a:r>
              <a:rPr dirty="0" sz="1600" spc="-35" i="1">
                <a:latin typeface="Times New Roman"/>
                <a:cs typeface="Times New Roman"/>
              </a:rPr>
              <a:t>сенсорным </a:t>
            </a:r>
            <a:r>
              <a:rPr dirty="0" sz="1600" spc="-15" i="1">
                <a:latin typeface="Times New Roman"/>
                <a:cs typeface="Times New Roman"/>
              </a:rPr>
              <a:t>столом, </a:t>
            </a:r>
            <a:r>
              <a:rPr dirty="0" sz="1600" spc="-5" i="1">
                <a:latin typeface="Times New Roman"/>
                <a:cs typeface="Times New Roman"/>
              </a:rPr>
              <a:t>программой </a:t>
            </a:r>
            <a:r>
              <a:rPr dirty="0" sz="1600" spc="-385" i="1">
                <a:latin typeface="Times New Roman"/>
                <a:cs typeface="Times New Roman"/>
              </a:rPr>
              <a:t> </a:t>
            </a:r>
            <a:r>
              <a:rPr dirty="0" sz="1600" spc="20" i="1">
                <a:latin typeface="Times New Roman"/>
                <a:cs typeface="Times New Roman"/>
              </a:rPr>
              <a:t>НПФ</a:t>
            </a:r>
            <a:r>
              <a:rPr dirty="0" sz="1600" spc="45" i="1">
                <a:latin typeface="Times New Roman"/>
                <a:cs typeface="Times New Roman"/>
              </a:rPr>
              <a:t> </a:t>
            </a:r>
            <a:r>
              <a:rPr dirty="0" sz="1600" spc="15" i="1">
                <a:latin typeface="Times New Roman"/>
                <a:cs typeface="Times New Roman"/>
              </a:rPr>
              <a:t>«Амалтея»</a:t>
            </a:r>
            <a:r>
              <a:rPr dirty="0" sz="1600" spc="80" i="1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(комфорт</a:t>
            </a:r>
            <a:r>
              <a:rPr dirty="0" sz="1600" spc="50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ЛОГО, </a:t>
            </a:r>
            <a:r>
              <a:rPr dirty="0" sz="1600">
                <a:latin typeface="Palatino Linotype"/>
                <a:cs typeface="Palatino Linotype"/>
              </a:rPr>
              <a:t> </a:t>
            </a:r>
            <a:r>
              <a:rPr dirty="0" sz="1600" spc="5">
                <a:latin typeface="Palatino Linotype"/>
                <a:cs typeface="Palatino Linotype"/>
              </a:rPr>
              <a:t>нейрокурс,</a:t>
            </a:r>
            <a:r>
              <a:rPr dirty="0" sz="1600">
                <a:latin typeface="Palatino Linotype"/>
                <a:cs typeface="Palatino Linotype"/>
              </a:rPr>
              <a:t> </a:t>
            </a:r>
            <a:r>
              <a:rPr dirty="0" sz="1600" spc="5">
                <a:latin typeface="Palatino Linotype"/>
                <a:cs typeface="Palatino Linotype"/>
              </a:rPr>
              <a:t>тонус).</a:t>
            </a:r>
            <a:r>
              <a:rPr dirty="0" sz="1600" spc="45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Эти</a:t>
            </a:r>
            <a:r>
              <a:rPr dirty="0" sz="1600" spc="-35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оборудования </a:t>
            </a:r>
            <a:r>
              <a:rPr dirty="0" sz="1600" spc="-385">
                <a:latin typeface="Palatino Linotype"/>
                <a:cs typeface="Palatino Linotype"/>
              </a:rPr>
              <a:t> </a:t>
            </a:r>
            <a:r>
              <a:rPr dirty="0" sz="1600" spc="-20">
                <a:latin typeface="Palatino Linotype"/>
                <a:cs typeface="Palatino Linotype"/>
              </a:rPr>
              <a:t>используются</a:t>
            </a:r>
            <a:r>
              <a:rPr dirty="0" sz="1600" spc="20">
                <a:latin typeface="Palatino Linotype"/>
                <a:cs typeface="Palatino Linotype"/>
              </a:rPr>
              <a:t> </a:t>
            </a:r>
            <a:r>
              <a:rPr dirty="0" sz="1600" spc="-20">
                <a:latin typeface="Palatino Linotype"/>
                <a:cs typeface="Palatino Linotype"/>
              </a:rPr>
              <a:t>при </a:t>
            </a:r>
            <a:r>
              <a:rPr dirty="0" sz="1600" spc="5">
                <a:latin typeface="Palatino Linotype"/>
                <a:cs typeface="Palatino Linotype"/>
              </a:rPr>
              <a:t>изучении</a:t>
            </a:r>
            <a:endParaRPr sz="1600">
              <a:latin typeface="Palatino Linotype"/>
              <a:cs typeface="Palatino Linotype"/>
            </a:endParaRPr>
          </a:p>
          <a:p>
            <a:pPr marL="97155">
              <a:lnSpc>
                <a:spcPts val="1800"/>
              </a:lnSpc>
            </a:pPr>
            <a:r>
              <a:rPr dirty="0" sz="1600" spc="-5">
                <a:latin typeface="Palatino Linotype"/>
                <a:cs typeface="Palatino Linotype"/>
              </a:rPr>
              <a:t>дисциплин</a:t>
            </a:r>
            <a:r>
              <a:rPr dirty="0" sz="1600" spc="-30">
                <a:latin typeface="Palatino Linotype"/>
                <a:cs typeface="Palatino Linotype"/>
              </a:rPr>
              <a:t> </a:t>
            </a:r>
            <a:r>
              <a:rPr dirty="0" sz="1600" spc="-20" i="1">
                <a:latin typeface="Times New Roman"/>
                <a:cs typeface="Times New Roman"/>
              </a:rPr>
              <a:t>«Психолого-педагогический</a:t>
            </a:r>
            <a:endParaRPr sz="1600">
              <a:latin typeface="Times New Roman"/>
              <a:cs typeface="Times New Roman"/>
            </a:endParaRPr>
          </a:p>
          <a:p>
            <a:pPr marL="97155">
              <a:lnSpc>
                <a:spcPct val="100000"/>
              </a:lnSpc>
              <a:spcBef>
                <a:spcPts val="50"/>
              </a:spcBef>
            </a:pPr>
            <a:r>
              <a:rPr dirty="0" sz="1600" spc="10" i="1">
                <a:latin typeface="Times New Roman"/>
                <a:cs typeface="Times New Roman"/>
              </a:rPr>
              <a:t>практикум»,</a:t>
            </a:r>
            <a:r>
              <a:rPr dirty="0" sz="1600" spc="60" i="1">
                <a:latin typeface="Times New Roman"/>
                <a:cs typeface="Times New Roman"/>
              </a:rPr>
              <a:t> </a:t>
            </a:r>
            <a:r>
              <a:rPr dirty="0" sz="1600" spc="-15" i="1">
                <a:latin typeface="Times New Roman"/>
                <a:cs typeface="Times New Roman"/>
              </a:rPr>
              <a:t>«Теория</a:t>
            </a:r>
            <a:r>
              <a:rPr dirty="0" sz="1600" spc="30" i="1">
                <a:latin typeface="Times New Roman"/>
                <a:cs typeface="Times New Roman"/>
              </a:rPr>
              <a:t> </a:t>
            </a:r>
            <a:r>
              <a:rPr dirty="0" sz="1600" spc="5" i="1">
                <a:latin typeface="Times New Roman"/>
                <a:cs typeface="Times New Roman"/>
              </a:rPr>
              <a:t>воспитания»,</a:t>
            </a:r>
            <a:endParaRPr sz="1600">
              <a:latin typeface="Times New Roman"/>
              <a:cs typeface="Times New Roman"/>
            </a:endParaRPr>
          </a:p>
          <a:p>
            <a:pPr marL="97155">
              <a:lnSpc>
                <a:spcPts val="1895"/>
              </a:lnSpc>
            </a:pPr>
            <a:r>
              <a:rPr dirty="0" sz="1600" spc="-15" i="1">
                <a:latin typeface="Times New Roman"/>
                <a:cs typeface="Times New Roman"/>
              </a:rPr>
              <a:t>«Теория</a:t>
            </a:r>
            <a:r>
              <a:rPr dirty="0" sz="1600" spc="-10" i="1">
                <a:latin typeface="Times New Roman"/>
                <a:cs typeface="Times New Roman"/>
              </a:rPr>
              <a:t> обучения».</a:t>
            </a:r>
            <a:endParaRPr sz="1600">
              <a:latin typeface="Times New Roman"/>
              <a:cs typeface="Times New Roman"/>
            </a:endParaRPr>
          </a:p>
          <a:p>
            <a:pPr marL="97155" marR="767080">
              <a:lnSpc>
                <a:spcPts val="1920"/>
              </a:lnSpc>
              <a:spcBef>
                <a:spcPts val="40"/>
              </a:spcBef>
            </a:pPr>
            <a:r>
              <a:rPr dirty="0" sz="1600" spc="-10">
                <a:latin typeface="Palatino Linotype"/>
                <a:cs typeface="Palatino Linotype"/>
              </a:rPr>
              <a:t>Преподаватели </a:t>
            </a:r>
            <a:r>
              <a:rPr dirty="0" sz="1600" spc="-5">
                <a:latin typeface="Palatino Linotype"/>
                <a:cs typeface="Palatino Linotype"/>
              </a:rPr>
              <a:t>- Гумерова М.М., </a:t>
            </a:r>
            <a:r>
              <a:rPr dirty="0" sz="1600" spc="-385">
                <a:latin typeface="Palatino Linotype"/>
                <a:cs typeface="Palatino Linotype"/>
              </a:rPr>
              <a:t> </a:t>
            </a:r>
            <a:r>
              <a:rPr dirty="0" sz="1600" spc="10">
                <a:latin typeface="Palatino Linotype"/>
                <a:cs typeface="Palatino Linotype"/>
              </a:rPr>
              <a:t>Сафина</a:t>
            </a:r>
            <a:r>
              <a:rPr dirty="0" sz="1600" spc="75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А.М.</a:t>
            </a:r>
            <a:r>
              <a:rPr dirty="0" sz="1600" spc="15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и</a:t>
            </a:r>
            <a:r>
              <a:rPr dirty="0" sz="1600" spc="-25">
                <a:latin typeface="Palatino Linotype"/>
                <a:cs typeface="Palatino Linotype"/>
              </a:rPr>
              <a:t> </a:t>
            </a:r>
            <a:r>
              <a:rPr dirty="0" sz="1600" spc="-10">
                <a:latin typeface="Palatino Linotype"/>
                <a:cs typeface="Palatino Linotype"/>
              </a:rPr>
              <a:t>др.</a:t>
            </a:r>
            <a:endParaRPr sz="1600">
              <a:latin typeface="Palatino Linotype"/>
              <a:cs typeface="Palatino Linotype"/>
            </a:endParaRPr>
          </a:p>
          <a:p>
            <a:pPr marL="97155" marR="275590">
              <a:lnSpc>
                <a:spcPts val="1920"/>
              </a:lnSpc>
            </a:pPr>
            <a:r>
              <a:rPr dirty="0" sz="1600" spc="-15">
                <a:latin typeface="Palatino Linotype"/>
                <a:cs typeface="Palatino Linotype"/>
              </a:rPr>
              <a:t>Для</a:t>
            </a:r>
            <a:r>
              <a:rPr dirty="0" sz="1600" spc="-10">
                <a:latin typeface="Palatino Linotype"/>
                <a:cs typeface="Palatino Linotype"/>
              </a:rPr>
              <a:t> </a:t>
            </a:r>
            <a:r>
              <a:rPr dirty="0" sz="1600" spc="-15">
                <a:latin typeface="Palatino Linotype"/>
                <a:cs typeface="Palatino Linotype"/>
              </a:rPr>
              <a:t>взаимодействия</a:t>
            </a:r>
            <a:r>
              <a:rPr dirty="0" sz="1600" spc="65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с</a:t>
            </a:r>
            <a:r>
              <a:rPr dirty="0" sz="1600" spc="-10">
                <a:latin typeface="Palatino Linotype"/>
                <a:cs typeface="Palatino Linotype"/>
              </a:rPr>
              <a:t> </a:t>
            </a:r>
            <a:r>
              <a:rPr dirty="0" sz="1600" spc="-20">
                <a:latin typeface="Palatino Linotype"/>
                <a:cs typeface="Palatino Linotype"/>
              </a:rPr>
              <a:t>«Лабораторией </a:t>
            </a:r>
            <a:r>
              <a:rPr dirty="0" sz="1600" spc="-385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Комплексных</a:t>
            </a:r>
            <a:r>
              <a:rPr dirty="0" sz="1600" spc="5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исследований»</a:t>
            </a:r>
            <a:endParaRPr sz="1600">
              <a:latin typeface="Palatino Linotype"/>
              <a:cs typeface="Palatino Linotype"/>
            </a:endParaRPr>
          </a:p>
          <a:p>
            <a:pPr marL="97155" marR="107950">
              <a:lnSpc>
                <a:spcPts val="1920"/>
              </a:lnSpc>
              <a:spcBef>
                <a:spcPts val="5"/>
              </a:spcBef>
            </a:pPr>
            <a:r>
              <a:rPr dirty="0" sz="1600" spc="-5">
                <a:latin typeface="Palatino Linotype"/>
                <a:cs typeface="Palatino Linotype"/>
              </a:rPr>
              <a:t>закладывается проведение </a:t>
            </a:r>
            <a:r>
              <a:rPr dirty="0" sz="1600">
                <a:latin typeface="Palatino Linotype"/>
                <a:cs typeface="Palatino Linotype"/>
              </a:rPr>
              <a:t> диагностической</a:t>
            </a:r>
            <a:r>
              <a:rPr dirty="0" sz="1600" spc="90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и</a:t>
            </a:r>
            <a:r>
              <a:rPr dirty="0" sz="1600" spc="5">
                <a:latin typeface="Palatino Linotype"/>
                <a:cs typeface="Palatino Linotype"/>
              </a:rPr>
              <a:t> </a:t>
            </a:r>
            <a:r>
              <a:rPr dirty="0" sz="1600" spc="-10">
                <a:latin typeface="Palatino Linotype"/>
                <a:cs typeface="Palatino Linotype"/>
              </a:rPr>
              <a:t>экспериментальной </a:t>
            </a:r>
            <a:r>
              <a:rPr dirty="0" sz="1600" spc="-385">
                <a:latin typeface="Palatino Linotype"/>
                <a:cs typeface="Palatino Linotype"/>
              </a:rPr>
              <a:t> </a:t>
            </a:r>
            <a:r>
              <a:rPr dirty="0" sz="1600" spc="-10">
                <a:latin typeface="Palatino Linotype"/>
                <a:cs typeface="Palatino Linotype"/>
              </a:rPr>
              <a:t>работы </a:t>
            </a:r>
            <a:r>
              <a:rPr dirty="0" sz="1600" spc="-5">
                <a:latin typeface="Palatino Linotype"/>
                <a:cs typeface="Palatino Linotype"/>
              </a:rPr>
              <a:t>с </a:t>
            </a:r>
            <a:r>
              <a:rPr dirty="0" sz="1600" spc="-20">
                <a:latin typeface="Palatino Linotype"/>
                <a:cs typeface="Palatino Linotype"/>
              </a:rPr>
              <a:t>обучающимися</a:t>
            </a:r>
            <a:r>
              <a:rPr dirty="0" sz="1600" spc="65">
                <a:latin typeface="Palatino Linotype"/>
                <a:cs typeface="Palatino Linotype"/>
              </a:rPr>
              <a:t> </a:t>
            </a:r>
            <a:r>
              <a:rPr dirty="0" sz="1600" spc="15">
                <a:latin typeface="Palatino Linotype"/>
                <a:cs typeface="Palatino Linotype"/>
              </a:rPr>
              <a:t>начальных</a:t>
            </a:r>
            <a:endParaRPr sz="1600">
              <a:latin typeface="Palatino Linotype"/>
              <a:cs typeface="Palatino Linotype"/>
            </a:endParaRPr>
          </a:p>
          <a:p>
            <a:pPr marL="97155" marR="175260">
              <a:lnSpc>
                <a:spcPts val="1920"/>
              </a:lnSpc>
            </a:pPr>
            <a:r>
              <a:rPr dirty="0" sz="1600" spc="-5">
                <a:latin typeface="Palatino Linotype"/>
                <a:cs typeface="Palatino Linotype"/>
              </a:rPr>
              <a:t>классов </a:t>
            </a:r>
            <a:r>
              <a:rPr dirty="0" sz="1600" spc="-15">
                <a:latin typeface="Palatino Linotype"/>
                <a:cs typeface="Palatino Linotype"/>
              </a:rPr>
              <a:t>по</a:t>
            </a:r>
            <a:r>
              <a:rPr dirty="0" sz="1600" spc="-60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выявлению</a:t>
            </a:r>
            <a:r>
              <a:rPr dirty="0" sz="1600" spc="50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особенностей </a:t>
            </a:r>
            <a:r>
              <a:rPr dirty="0" sz="1600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организации</a:t>
            </a:r>
            <a:r>
              <a:rPr dirty="0" sz="1600" spc="-40">
                <a:latin typeface="Palatino Linotype"/>
                <a:cs typeface="Palatino Linotype"/>
              </a:rPr>
              <a:t> </a:t>
            </a:r>
            <a:r>
              <a:rPr dirty="0" sz="1600" spc="10">
                <a:latin typeface="Palatino Linotype"/>
                <a:cs typeface="Palatino Linotype"/>
              </a:rPr>
              <a:t>учебной</a:t>
            </a:r>
            <a:r>
              <a:rPr dirty="0" sz="1600" spc="50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деятельности</a:t>
            </a:r>
            <a:r>
              <a:rPr dirty="0" sz="1600" spc="75">
                <a:latin typeface="Palatino Linotype"/>
                <a:cs typeface="Palatino Linotype"/>
              </a:rPr>
              <a:t> </a:t>
            </a:r>
            <a:r>
              <a:rPr dirty="0" sz="1600" spc="20">
                <a:latin typeface="Palatino Linotype"/>
                <a:cs typeface="Palatino Linotype"/>
              </a:rPr>
              <a:t>на </a:t>
            </a:r>
            <a:r>
              <a:rPr dirty="0" sz="1600" spc="-385">
                <a:latin typeface="Palatino Linotype"/>
                <a:cs typeface="Palatino Linotype"/>
              </a:rPr>
              <a:t> </a:t>
            </a:r>
            <a:r>
              <a:rPr dirty="0" sz="1600" spc="-5">
                <a:latin typeface="Palatino Linotype"/>
                <a:cs typeface="Palatino Linotype"/>
              </a:rPr>
              <a:t>уроках.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4576" y="5724144"/>
            <a:ext cx="3269741" cy="89230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532878" y="6012891"/>
            <a:ext cx="20612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461C1"/>
                </a:solidFill>
                <a:latin typeface="Palatino Linotype"/>
                <a:cs typeface="Palatino Linotype"/>
              </a:rPr>
              <a:t>Вернуться</a:t>
            </a:r>
            <a:r>
              <a:rPr dirty="0" sz="1600" spc="-2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0461C1"/>
                </a:solidFill>
                <a:latin typeface="Palatino Linotype"/>
                <a:cs typeface="Palatino Linotype"/>
              </a:rPr>
              <a:t>в</a:t>
            </a:r>
            <a:r>
              <a:rPr dirty="0" sz="1600" spc="-30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0461C1"/>
                </a:solidFill>
                <a:latin typeface="Palatino Linotype"/>
                <a:cs typeface="Palatino Linotype"/>
              </a:rPr>
              <a:t>маршрут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7132" y="984503"/>
            <a:ext cx="6187440" cy="46405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2115" y="1505711"/>
            <a:ext cx="5507990" cy="5962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4765" rIns="0" bIns="0" rtlCol="0" vert="horz">
            <a:spAutoFit/>
          </a:bodyPr>
          <a:lstStyle/>
          <a:p>
            <a:pPr marL="98425" marR="88900">
              <a:lnSpc>
                <a:spcPct val="100000"/>
              </a:lnSpc>
              <a:spcBef>
                <a:spcPts val="195"/>
              </a:spcBef>
              <a:tabLst>
                <a:tab pos="1196975" algn="l"/>
                <a:tab pos="1989455" algn="l"/>
                <a:tab pos="3012440" algn="l"/>
                <a:tab pos="4051935" algn="l"/>
                <a:tab pos="5309235" algn="l"/>
              </a:tabLst>
            </a:pP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С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т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у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д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ент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ы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нашей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ка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ф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д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ы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яв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л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я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ю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т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с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я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п</a:t>
            </a:r>
            <a:r>
              <a:rPr dirty="0" sz="1600" spc="-30">
                <a:solidFill>
                  <a:srgbClr val="333D50"/>
                </a:solidFill>
                <a:latin typeface="Palatino Linotype"/>
                <a:cs typeface="Palatino Linotype"/>
              </a:rPr>
              <a:t>ризер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ам</a:t>
            </a:r>
            <a:r>
              <a:rPr dirty="0" sz="1600" spc="-30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,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а  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преподаватели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-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экспертами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чемпионатов</a:t>
            </a:r>
            <a:r>
              <a:rPr dirty="0" sz="1600" spc="3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WorldSkills.</a:t>
            </a:r>
            <a:endParaRPr sz="1600">
              <a:latin typeface="Palatino Linotype"/>
              <a:cs typeface="Palatino Linotyp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03976" y="515112"/>
            <a:ext cx="6294755" cy="659130"/>
            <a:chOff x="5903976" y="515112"/>
            <a:chExt cx="6294755" cy="659130"/>
          </a:xfrm>
        </p:grpSpPr>
        <p:sp>
          <p:nvSpPr>
            <p:cNvPr id="4" name="object 4"/>
            <p:cNvSpPr/>
            <p:nvPr/>
          </p:nvSpPr>
          <p:spPr>
            <a:xfrm>
              <a:off x="5910072" y="521208"/>
              <a:ext cx="6282055" cy="646430"/>
            </a:xfrm>
            <a:custGeom>
              <a:avLst/>
              <a:gdLst/>
              <a:ahLst/>
              <a:cxnLst/>
              <a:rect l="l" t="t" r="r" b="b"/>
              <a:pathLst>
                <a:path w="6282055" h="646430">
                  <a:moveTo>
                    <a:pt x="6282055" y="0"/>
                  </a:moveTo>
                  <a:lnTo>
                    <a:pt x="0" y="0"/>
                  </a:lnTo>
                  <a:lnTo>
                    <a:pt x="0" y="646429"/>
                  </a:lnTo>
                  <a:lnTo>
                    <a:pt x="6282055" y="646429"/>
                  </a:lnTo>
                  <a:lnTo>
                    <a:pt x="6282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10072" y="521208"/>
              <a:ext cx="6282055" cy="646430"/>
            </a:xfrm>
            <a:custGeom>
              <a:avLst/>
              <a:gdLst/>
              <a:ahLst/>
              <a:cxnLst/>
              <a:rect l="l" t="t" r="r" b="b"/>
              <a:pathLst>
                <a:path w="6282055" h="646430">
                  <a:moveTo>
                    <a:pt x="0" y="646429"/>
                  </a:moveTo>
                  <a:lnTo>
                    <a:pt x="6282055" y="646429"/>
                  </a:lnTo>
                  <a:lnTo>
                    <a:pt x="6282055" y="0"/>
                  </a:lnTo>
                  <a:lnTo>
                    <a:pt x="0" y="0"/>
                  </a:lnTo>
                  <a:lnTo>
                    <a:pt x="0" y="646429"/>
                  </a:lnTo>
                  <a:close/>
                </a:path>
              </a:pathLst>
            </a:custGeom>
            <a:ln w="12192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16167" y="490854"/>
            <a:ext cx="62763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WORLDSKILLS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62115" y="2468879"/>
            <a:ext cx="5507990" cy="5962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5400" rIns="0" bIns="0" rtlCol="0" vert="horz">
            <a:spAutoFit/>
          </a:bodyPr>
          <a:lstStyle/>
          <a:p>
            <a:pPr marL="98425" marR="120014">
              <a:lnSpc>
                <a:spcPct val="100000"/>
              </a:lnSpc>
              <a:spcBef>
                <a:spcPts val="200"/>
              </a:spcBef>
            </a:pP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WorldSkills</a:t>
            </a:r>
            <a:r>
              <a:rPr dirty="0" sz="1600" spc="114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–</a:t>
            </a:r>
            <a:r>
              <a:rPr dirty="0" sz="1600" spc="10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международное</a:t>
            </a:r>
            <a:r>
              <a:rPr dirty="0" sz="1600" spc="14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общественное</a:t>
            </a:r>
            <a:r>
              <a:rPr dirty="0" sz="1600" spc="23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движение, </a:t>
            </a:r>
            <a:r>
              <a:rPr dirty="0" sz="1600" spc="-38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конкурс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профессионального</a:t>
            </a:r>
            <a:r>
              <a:rPr dirty="0" sz="1600" spc="9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мастерства.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2115" y="3442715"/>
            <a:ext cx="5507990" cy="84455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6670" rIns="0" bIns="0" rtlCol="0" vert="horz">
            <a:spAutoFit/>
          </a:bodyPr>
          <a:lstStyle/>
          <a:p>
            <a:pPr algn="just" marL="98425" marR="82550">
              <a:lnSpc>
                <a:spcPct val="100000"/>
              </a:lnSpc>
              <a:spcBef>
                <a:spcPts val="210"/>
              </a:spcBef>
            </a:pP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Кафедра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реализует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 проект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«SkillTrain»</a:t>
            </a:r>
            <a:r>
              <a:rPr dirty="0" sz="1600" spc="36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направленный </a:t>
            </a:r>
            <a:r>
              <a:rPr dirty="0" sz="1600" spc="-38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на 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развитие 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навыков 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будущих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педагогов и 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подготовку 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студентов</a:t>
            </a:r>
            <a:r>
              <a:rPr dirty="0" sz="1600" spc="4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к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чемпионатам</a:t>
            </a:r>
            <a:r>
              <a:rPr dirty="0" sz="1600" spc="-3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WS.</a:t>
            </a:r>
            <a:endParaRPr sz="1600">
              <a:latin typeface="Palatino Linotype"/>
              <a:cs typeface="Palatino Linotyp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87183" y="4725949"/>
            <a:ext cx="5005070" cy="1933575"/>
            <a:chOff x="7187183" y="4725949"/>
            <a:chExt cx="5005070" cy="19335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8319" y="4725949"/>
              <a:ext cx="2773679" cy="19331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2743" y="5070348"/>
              <a:ext cx="2132076" cy="126034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18547" y="5026152"/>
              <a:ext cx="2221230" cy="1349375"/>
            </a:xfrm>
            <a:custGeom>
              <a:avLst/>
              <a:gdLst/>
              <a:ahLst/>
              <a:cxnLst/>
              <a:rect l="l" t="t" r="r" b="b"/>
              <a:pathLst>
                <a:path w="2221229" h="1349375">
                  <a:moveTo>
                    <a:pt x="252222" y="0"/>
                  </a:moveTo>
                  <a:lnTo>
                    <a:pt x="2220849" y="0"/>
                  </a:lnTo>
                  <a:lnTo>
                    <a:pt x="2220849" y="1096987"/>
                  </a:lnTo>
                  <a:lnTo>
                    <a:pt x="2215769" y="1146136"/>
                  </a:lnTo>
                  <a:lnTo>
                    <a:pt x="2200909" y="1193634"/>
                  </a:lnTo>
                  <a:lnTo>
                    <a:pt x="2177796" y="1237005"/>
                  </a:lnTo>
                  <a:lnTo>
                    <a:pt x="2146427" y="1274648"/>
                  </a:lnTo>
                  <a:lnTo>
                    <a:pt x="2108454" y="1305877"/>
                  </a:lnTo>
                  <a:lnTo>
                    <a:pt x="2065147" y="1328940"/>
                  </a:lnTo>
                  <a:lnTo>
                    <a:pt x="2017649" y="1343812"/>
                  </a:lnTo>
                  <a:lnTo>
                    <a:pt x="1968500" y="1348867"/>
                  </a:lnTo>
                  <a:lnTo>
                    <a:pt x="0" y="1348867"/>
                  </a:lnTo>
                  <a:lnTo>
                    <a:pt x="0" y="252222"/>
                  </a:lnTo>
                  <a:lnTo>
                    <a:pt x="5079" y="203073"/>
                  </a:lnTo>
                  <a:lnTo>
                    <a:pt x="19938" y="155575"/>
                  </a:lnTo>
                  <a:lnTo>
                    <a:pt x="43052" y="112395"/>
                  </a:lnTo>
                  <a:lnTo>
                    <a:pt x="74295" y="74295"/>
                  </a:lnTo>
                  <a:lnTo>
                    <a:pt x="112395" y="42925"/>
                  </a:lnTo>
                  <a:lnTo>
                    <a:pt x="155575" y="19939"/>
                  </a:lnTo>
                  <a:lnTo>
                    <a:pt x="203073" y="5080"/>
                  </a:lnTo>
                  <a:lnTo>
                    <a:pt x="252222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193279" y="5193792"/>
              <a:ext cx="2280285" cy="1260475"/>
            </a:xfrm>
            <a:custGeom>
              <a:avLst/>
              <a:gdLst/>
              <a:ahLst/>
              <a:cxnLst/>
              <a:rect l="l" t="t" r="r" b="b"/>
              <a:pathLst>
                <a:path w="2280284" h="1260475">
                  <a:moveTo>
                    <a:pt x="1649729" y="0"/>
                  </a:moveTo>
                  <a:lnTo>
                    <a:pt x="1649729" y="315086"/>
                  </a:lnTo>
                  <a:lnTo>
                    <a:pt x="0" y="315086"/>
                  </a:lnTo>
                  <a:lnTo>
                    <a:pt x="0" y="945260"/>
                  </a:lnTo>
                  <a:lnTo>
                    <a:pt x="1649729" y="945260"/>
                  </a:lnTo>
                  <a:lnTo>
                    <a:pt x="1649729" y="1260347"/>
                  </a:lnTo>
                  <a:lnTo>
                    <a:pt x="2279904" y="630173"/>
                  </a:lnTo>
                  <a:lnTo>
                    <a:pt x="1649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193279" y="5193792"/>
              <a:ext cx="2280285" cy="1260475"/>
            </a:xfrm>
            <a:custGeom>
              <a:avLst/>
              <a:gdLst/>
              <a:ahLst/>
              <a:cxnLst/>
              <a:rect l="l" t="t" r="r" b="b"/>
              <a:pathLst>
                <a:path w="2280284" h="1260475">
                  <a:moveTo>
                    <a:pt x="0" y="315086"/>
                  </a:moveTo>
                  <a:lnTo>
                    <a:pt x="1649729" y="315086"/>
                  </a:lnTo>
                  <a:lnTo>
                    <a:pt x="1649729" y="0"/>
                  </a:lnTo>
                  <a:lnTo>
                    <a:pt x="2279904" y="630173"/>
                  </a:lnTo>
                  <a:lnTo>
                    <a:pt x="1649729" y="1260347"/>
                  </a:lnTo>
                  <a:lnTo>
                    <a:pt x="1649729" y="945260"/>
                  </a:lnTo>
                  <a:lnTo>
                    <a:pt x="0" y="945260"/>
                  </a:lnTo>
                  <a:lnTo>
                    <a:pt x="0" y="31508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383526" y="5421274"/>
            <a:ext cx="159956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Узнать</a:t>
            </a:r>
            <a:r>
              <a:rPr dirty="0" sz="1600" spc="-6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больше</a:t>
            </a:r>
            <a:r>
              <a:rPr dirty="0" sz="1600" spc="-5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о </a:t>
            </a:r>
            <a:r>
              <a:rPr dirty="0" sz="1600" spc="-38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движении 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WorldSkills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895" y="5420867"/>
            <a:ext cx="3269741" cy="89231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47419" y="5709615"/>
            <a:ext cx="20612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">
                <a:solidFill>
                  <a:srgbClr val="0461C1"/>
                </a:solidFill>
                <a:latin typeface="Palatino Linotype"/>
                <a:cs typeface="Palatino Linotype"/>
              </a:rPr>
              <a:t>Вернуться</a:t>
            </a:r>
            <a:r>
              <a:rPr dirty="0" sz="1600" spc="-50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0461C1"/>
                </a:solidFill>
                <a:latin typeface="Palatino Linotype"/>
                <a:cs typeface="Palatino Linotype"/>
              </a:rPr>
              <a:t>в</a:t>
            </a:r>
            <a:r>
              <a:rPr dirty="0" sz="1600" spc="-4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0461C1"/>
                </a:solidFill>
                <a:latin typeface="Palatino Linotype"/>
                <a:cs typeface="Palatino Linotype"/>
              </a:rPr>
              <a:t>маршрут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3483" y="1295400"/>
            <a:ext cx="5210556" cy="37246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85032" y="5314188"/>
            <a:ext cx="3327654" cy="108280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767454" y="5327396"/>
            <a:ext cx="18224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spc="-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Palatino Linotype"/>
                <a:cs typeface="Palatino Linotype"/>
                <a:hlinkClick r:id="rId7"/>
              </a:rPr>
              <a:t>РЕГИОНАЛЬНЫЙ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67454" y="5571235"/>
            <a:ext cx="267462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u="sng" sz="1600" spc="-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Palatino Linotype"/>
                <a:cs typeface="Palatino Linotype"/>
                <a:hlinkClick r:id="rId7"/>
              </a:rPr>
              <a:t>ЧЕМПИОНАТ</a:t>
            </a:r>
            <a:r>
              <a:rPr dirty="0" u="sng" sz="1600" spc="-9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Palatino Linotype"/>
                <a:cs typeface="Palatino Linotype"/>
                <a:hlinkClick r:id="rId7"/>
              </a:rPr>
              <a:t> </a:t>
            </a:r>
            <a:r>
              <a:rPr dirty="0" u="sng" sz="1600" spc="-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Palatino Linotype"/>
                <a:cs typeface="Palatino Linotype"/>
                <a:hlinkClick r:id="rId7"/>
              </a:rPr>
              <a:t>"МОЛОДЫЕ </a:t>
            </a:r>
            <a:r>
              <a:rPr dirty="0" sz="1600" spc="-38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u="sng" sz="160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Palatino Linotype"/>
                <a:cs typeface="Palatino Linotype"/>
                <a:hlinkClick r:id="rId7"/>
              </a:rPr>
              <a:t>ПРОФЕССИОНАЛЫ" </a:t>
            </a:r>
            <a:r>
              <a:rPr dirty="0" sz="1600" spc="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u="sng" sz="1600" spc="-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Palatino Linotype"/>
                <a:cs typeface="Palatino Linotype"/>
                <a:hlinkClick r:id="rId7"/>
              </a:rPr>
              <a:t>(WORLDSKILL</a:t>
            </a:r>
            <a:r>
              <a:rPr dirty="0" u="sng" sz="1600" spc="-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Palatino Linotype"/>
                <a:cs typeface="Palatino Linotype"/>
                <a:hlinkClick r:id="rId7"/>
              </a:rPr>
              <a:t>S</a:t>
            </a:r>
            <a:r>
              <a:rPr dirty="0" u="sng" sz="1600" spc="-4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Palatino Linotype"/>
                <a:cs typeface="Palatino Linotype"/>
                <a:hlinkClick r:id="rId7"/>
              </a:rPr>
              <a:t> </a:t>
            </a:r>
            <a:r>
              <a:rPr dirty="0" u="sng" sz="1600" spc="-5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Palatino Linotype"/>
                <a:cs typeface="Palatino Linotype"/>
                <a:hlinkClick r:id="rId7"/>
              </a:rPr>
              <a:t>RUSSIA)</a:t>
            </a:r>
            <a:endParaRPr sz="1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88052" y="446531"/>
            <a:ext cx="7210425" cy="658495"/>
            <a:chOff x="4988052" y="446531"/>
            <a:chExt cx="7210425" cy="658495"/>
          </a:xfrm>
        </p:grpSpPr>
        <p:sp>
          <p:nvSpPr>
            <p:cNvPr id="3" name="object 3"/>
            <p:cNvSpPr/>
            <p:nvPr/>
          </p:nvSpPr>
          <p:spPr>
            <a:xfrm>
              <a:off x="4994148" y="452627"/>
              <a:ext cx="7198359" cy="646430"/>
            </a:xfrm>
            <a:custGeom>
              <a:avLst/>
              <a:gdLst/>
              <a:ahLst/>
              <a:cxnLst/>
              <a:rect l="l" t="t" r="r" b="b"/>
              <a:pathLst>
                <a:path w="7198359" h="646430">
                  <a:moveTo>
                    <a:pt x="7197852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7197852" y="646176"/>
                  </a:lnTo>
                  <a:lnTo>
                    <a:pt x="7197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994148" y="452627"/>
              <a:ext cx="7198359" cy="646430"/>
            </a:xfrm>
            <a:custGeom>
              <a:avLst/>
              <a:gdLst/>
              <a:ahLst/>
              <a:cxnLst/>
              <a:rect l="l" t="t" r="r" b="b"/>
              <a:pathLst>
                <a:path w="7198359" h="646430">
                  <a:moveTo>
                    <a:pt x="0" y="646176"/>
                  </a:moveTo>
                  <a:lnTo>
                    <a:pt x="7197852" y="646176"/>
                  </a:lnTo>
                  <a:lnTo>
                    <a:pt x="7197852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000625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СТУДЕНЧЕСКАЯ</a:t>
            </a:r>
            <a:r>
              <a:rPr dirty="0" spc="-65"/>
              <a:t> </a:t>
            </a:r>
            <a:r>
              <a:rPr dirty="0" spc="-20"/>
              <a:t>ЖИЗНЬ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71727" y="446531"/>
            <a:ext cx="3497579" cy="4043679"/>
            <a:chOff x="871727" y="446531"/>
            <a:chExt cx="3497579" cy="4043679"/>
          </a:xfrm>
        </p:grpSpPr>
        <p:sp>
          <p:nvSpPr>
            <p:cNvPr id="7" name="object 7"/>
            <p:cNvSpPr/>
            <p:nvPr/>
          </p:nvSpPr>
          <p:spPr>
            <a:xfrm>
              <a:off x="877823" y="452627"/>
              <a:ext cx="3485515" cy="4030979"/>
            </a:xfrm>
            <a:custGeom>
              <a:avLst/>
              <a:gdLst/>
              <a:ahLst/>
              <a:cxnLst/>
              <a:rect l="l" t="t" r="r" b="b"/>
              <a:pathLst>
                <a:path w="3485515" h="4030979">
                  <a:moveTo>
                    <a:pt x="3485388" y="0"/>
                  </a:moveTo>
                  <a:lnTo>
                    <a:pt x="0" y="0"/>
                  </a:lnTo>
                  <a:lnTo>
                    <a:pt x="0" y="4030979"/>
                  </a:lnTo>
                  <a:lnTo>
                    <a:pt x="3485388" y="4030979"/>
                  </a:lnTo>
                  <a:lnTo>
                    <a:pt x="3485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77823" y="452627"/>
              <a:ext cx="3485515" cy="4030979"/>
            </a:xfrm>
            <a:custGeom>
              <a:avLst/>
              <a:gdLst/>
              <a:ahLst/>
              <a:cxnLst/>
              <a:rect l="l" t="t" r="r" b="b"/>
              <a:pathLst>
                <a:path w="3485515" h="4030979">
                  <a:moveTo>
                    <a:pt x="0" y="4030979"/>
                  </a:moveTo>
                  <a:lnTo>
                    <a:pt x="3485388" y="4030979"/>
                  </a:lnTo>
                  <a:lnTo>
                    <a:pt x="3485388" y="0"/>
                  </a:lnTo>
                  <a:lnTo>
                    <a:pt x="0" y="0"/>
                  </a:lnTo>
                  <a:lnTo>
                    <a:pt x="0" y="403097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69263" y="458469"/>
            <a:ext cx="1007744" cy="10013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ШКОЛА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КТИВА</a:t>
            </a:r>
            <a:r>
              <a:rPr dirty="0" sz="1600" spc="-10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-</a:t>
            </a:r>
            <a:endParaRPr sz="1600">
              <a:latin typeface="Palatino Linotype"/>
              <a:cs typeface="Palatino Linotype"/>
            </a:endParaRPr>
          </a:p>
          <a:p>
            <a:pPr marR="5080">
              <a:lnSpc>
                <a:spcPct val="100000"/>
              </a:lnSpc>
            </a:pP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ежего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д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е  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визитная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2894" y="458469"/>
            <a:ext cx="2211070" cy="10013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718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СТУДЕНЧЕСКОГО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Palatino Linotype"/>
              <a:cs typeface="Palatino Linotype"/>
            </a:endParaRPr>
          </a:p>
          <a:p>
            <a:pPr marR="5080" indent="342900">
              <a:lnSpc>
                <a:spcPct val="112599"/>
              </a:lnSpc>
              <a:tabLst>
                <a:tab pos="1098550" algn="l"/>
                <a:tab pos="2070100" algn="l"/>
              </a:tabLst>
            </a:pP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м</a:t>
            </a:r>
            <a:r>
              <a:rPr dirty="0" sz="1600" spc="-30">
                <a:solidFill>
                  <a:srgbClr val="333D50"/>
                </a:solidFill>
                <a:latin typeface="Palatino Linotype"/>
                <a:cs typeface="Palatino Linotype"/>
              </a:rPr>
              <a:t>ер</a:t>
            </a:r>
            <a:r>
              <a:rPr dirty="0" sz="1600" spc="-3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-40">
                <a:solidFill>
                  <a:srgbClr val="333D50"/>
                </a:solidFill>
                <a:latin typeface="Palatino Linotype"/>
                <a:cs typeface="Palatino Linotype"/>
              </a:rPr>
              <a:t>п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ри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ят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и  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ка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то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ч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к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40">
                <a:solidFill>
                  <a:srgbClr val="333D50"/>
                </a:solidFill>
                <a:latin typeface="Palatino Linotype"/>
                <a:cs typeface="Palatino Linotype"/>
              </a:rPr>
              <a:t>ф</a:t>
            </a:r>
            <a:r>
              <a:rPr dirty="0" sz="1600" spc="45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ку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л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ь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тета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9263" y="1434465"/>
            <a:ext cx="25038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педагогики</a:t>
            </a:r>
            <a:r>
              <a:rPr dirty="0" sz="1600" spc="4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 психологии.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2454" y="1892045"/>
            <a:ext cx="19221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010285" algn="l"/>
              </a:tabLst>
            </a:pP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школы:	комплекс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9263" y="1892045"/>
            <a:ext cx="1138555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Программа </a:t>
            </a:r>
            <a:r>
              <a:rPr dirty="0" sz="1600" spc="-38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об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у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ч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 spc="-45">
                <a:solidFill>
                  <a:srgbClr val="333D50"/>
                </a:solidFill>
                <a:latin typeface="Palatino Linotype"/>
                <a:cs typeface="Palatino Linotype"/>
              </a:rPr>
              <a:t>ю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щ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их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тренингов,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5022" y="2104542"/>
            <a:ext cx="19577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68580">
              <a:lnSpc>
                <a:spcPct val="112599"/>
              </a:lnSpc>
              <a:spcBef>
                <a:spcPts val="100"/>
              </a:spcBef>
              <a:tabLst>
                <a:tab pos="1714500" algn="l"/>
                <a:tab pos="1807210" algn="l"/>
              </a:tabLst>
            </a:pPr>
            <a:r>
              <a:rPr dirty="0" sz="1600" spc="-75">
                <a:solidFill>
                  <a:srgbClr val="333D50"/>
                </a:solidFill>
                <a:latin typeface="Palatino Linotype"/>
                <a:cs typeface="Palatino Linotype"/>
              </a:rPr>
              <a:t>м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стер</a:t>
            </a:r>
            <a:r>
              <a:rPr dirty="0" sz="1600" spc="-25">
                <a:solidFill>
                  <a:srgbClr val="333D50"/>
                </a:solidFill>
                <a:latin typeface="Palatino Linotype"/>
                <a:cs typeface="Palatino Linotype"/>
              </a:rPr>
              <a:t>-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класс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в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	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и  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п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в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л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нн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ы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х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35">
                <a:solidFill>
                  <a:srgbClr val="333D50"/>
                </a:solidFill>
                <a:latin typeface="Palatino Linotype"/>
                <a:cs typeface="Palatino Linotype"/>
              </a:rPr>
              <a:t>на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9263" y="2654299"/>
            <a:ext cx="332486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R="5080">
              <a:lnSpc>
                <a:spcPct val="100000"/>
              </a:lnSpc>
              <a:spcBef>
                <a:spcPts val="95"/>
              </a:spcBef>
              <a:tabLst>
                <a:tab pos="2167255" algn="l"/>
              </a:tabLst>
            </a:pP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развитие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 лидерского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потенциала, </a:t>
            </a:r>
            <a:r>
              <a:rPr dirty="0" sz="1600" spc="-38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на</a:t>
            </a:r>
            <a:r>
              <a:rPr dirty="0" sz="1600" spc="30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сплочение	коллектива, </a:t>
            </a:r>
            <a:r>
              <a:rPr dirty="0" sz="1600" spc="-39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формирование</a:t>
            </a:r>
            <a:r>
              <a:rPr dirty="0" sz="1600" spc="5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усиление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58238" y="3385768"/>
            <a:ext cx="21316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635125" algn="l"/>
              </a:tabLst>
            </a:pP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к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ма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д</a:t>
            </a: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н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г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д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у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х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,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9263" y="3385768"/>
            <a:ext cx="86296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общего 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р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 spc="-65">
                <a:solidFill>
                  <a:srgbClr val="333D50"/>
                </a:solidFill>
                <a:latin typeface="Palatino Linotype"/>
                <a:cs typeface="Palatino Linotype"/>
              </a:rPr>
              <a:t>з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витие  </a:t>
            </a:r>
            <a:r>
              <a:rPr dirty="0" sz="1600" spc="-20">
                <a:solidFill>
                  <a:srgbClr val="333D50"/>
                </a:solidFill>
                <a:latin typeface="Palatino Linotype"/>
                <a:cs typeface="Palatino Linotype"/>
              </a:rPr>
              <a:t>каждого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41829" y="3629914"/>
            <a:ext cx="23495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R="5080" indent="760095">
              <a:lnSpc>
                <a:spcPct val="100000"/>
              </a:lnSpc>
              <a:spcBef>
                <a:spcPts val="95"/>
              </a:spcBef>
              <a:tabLst>
                <a:tab pos="1174750" algn="l"/>
                <a:tab pos="1463040" algn="l"/>
              </a:tabLst>
            </a:pPr>
            <a:r>
              <a:rPr dirty="0" sz="1600" spc="5">
                <a:solidFill>
                  <a:srgbClr val="333D50"/>
                </a:solidFill>
                <a:latin typeface="Palatino Linotype"/>
                <a:cs typeface="Palatino Linotype"/>
              </a:rPr>
              <a:t>ответственности </a:t>
            </a:r>
            <a:r>
              <a:rPr dirty="0" sz="1600" spc="-38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у</a:t>
            </a:r>
            <a:r>
              <a:rPr dirty="0" sz="1600" spc="10">
                <a:solidFill>
                  <a:srgbClr val="333D50"/>
                </a:solidFill>
                <a:latin typeface="Palatino Linotype"/>
                <a:cs typeface="Palatino Linotype"/>
              </a:rPr>
              <a:t>ч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с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тн</a:t>
            </a:r>
            <a:r>
              <a:rPr dirty="0" sz="1600" spc="15">
                <a:solidFill>
                  <a:srgbClr val="333D50"/>
                </a:solidFill>
                <a:latin typeface="Palatino Linotype"/>
                <a:cs typeface="Palatino Linotype"/>
              </a:rPr>
              <a:t>и</a:t>
            </a:r>
            <a:r>
              <a:rPr dirty="0" sz="1600" spc="20">
                <a:solidFill>
                  <a:srgbClr val="333D50"/>
                </a:solidFill>
                <a:latin typeface="Palatino Linotype"/>
                <a:cs typeface="Palatino Linotype"/>
              </a:rPr>
              <a:t>к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а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в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	</a:t>
            </a: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ре</a:t>
            </a:r>
            <a:r>
              <a:rPr dirty="0" sz="1600">
                <a:solidFill>
                  <a:srgbClr val="333D50"/>
                </a:solidFill>
                <a:latin typeface="Palatino Linotype"/>
                <a:cs typeface="Palatino Linotype"/>
              </a:rPr>
              <a:t>ш</a:t>
            </a:r>
            <a:r>
              <a:rPr dirty="0" sz="1600" spc="-15">
                <a:solidFill>
                  <a:srgbClr val="333D50"/>
                </a:solidFill>
                <a:latin typeface="Palatino Linotype"/>
                <a:cs typeface="Palatino Linotype"/>
              </a:rPr>
              <a:t>е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нии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9263" y="4117594"/>
            <a:ext cx="12649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333D50"/>
                </a:solidFill>
                <a:latin typeface="Palatino Linotype"/>
                <a:cs typeface="Palatino Linotype"/>
              </a:rPr>
              <a:t>общих</a:t>
            </a:r>
            <a:r>
              <a:rPr dirty="0" sz="1600" spc="-4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333D50"/>
                </a:solidFill>
                <a:latin typeface="Palatino Linotype"/>
                <a:cs typeface="Palatino Linotype"/>
              </a:rPr>
              <a:t>задач.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824" y="4837176"/>
            <a:ext cx="1837944" cy="183946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3720" y="5620515"/>
            <a:ext cx="2449830" cy="119253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596132" y="5967780"/>
            <a:ext cx="174180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333D50"/>
                </a:solidFill>
                <a:latin typeface="Palatino Linotype"/>
                <a:cs typeface="Palatino Linotype"/>
              </a:rPr>
              <a:t>Подробнее</a:t>
            </a:r>
            <a:r>
              <a:rPr dirty="0" sz="1400" spc="-4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400">
                <a:solidFill>
                  <a:srgbClr val="333D50"/>
                </a:solidFill>
                <a:latin typeface="Palatino Linotype"/>
                <a:cs typeface="Palatino Linotype"/>
              </a:rPr>
              <a:t>о</a:t>
            </a:r>
            <a:endParaRPr sz="14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400" spc="5">
                <a:solidFill>
                  <a:srgbClr val="333D50"/>
                </a:solidFill>
                <a:latin typeface="Palatino Linotype"/>
                <a:cs typeface="Palatino Linotype"/>
              </a:rPr>
              <a:t>студенческой</a:t>
            </a:r>
            <a:r>
              <a:rPr dirty="0" sz="1400" spc="-5">
                <a:solidFill>
                  <a:srgbClr val="333D50"/>
                </a:solidFill>
                <a:latin typeface="Palatino Linotype"/>
                <a:cs typeface="Palatino Linotype"/>
              </a:rPr>
              <a:t> </a:t>
            </a:r>
            <a:r>
              <a:rPr dirty="0" sz="1400" spc="-20">
                <a:solidFill>
                  <a:srgbClr val="333D50"/>
                </a:solidFill>
                <a:latin typeface="Palatino Linotype"/>
                <a:cs typeface="Palatino Linotype"/>
              </a:rPr>
              <a:t>жизни</a:t>
            </a:r>
            <a:endParaRPr sz="1400">
              <a:latin typeface="Palatino Linotype"/>
              <a:cs typeface="Palatino Linotype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5828" y="5832347"/>
            <a:ext cx="3269741" cy="89231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643241" y="6121095"/>
            <a:ext cx="20612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461C1"/>
                </a:solidFill>
                <a:latin typeface="Palatino Linotype"/>
                <a:cs typeface="Palatino Linotype"/>
              </a:rPr>
              <a:t>Вернуться</a:t>
            </a:r>
            <a:r>
              <a:rPr dirty="0" sz="1600" spc="-25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1600" spc="-5">
                <a:solidFill>
                  <a:srgbClr val="0461C1"/>
                </a:solidFill>
                <a:latin typeface="Palatino Linotype"/>
                <a:cs typeface="Palatino Linotype"/>
              </a:rPr>
              <a:t>в</a:t>
            </a:r>
            <a:r>
              <a:rPr dirty="0" sz="1600" spc="-30">
                <a:solidFill>
                  <a:srgbClr val="0461C1"/>
                </a:solidFill>
                <a:latin typeface="Palatino Linotype"/>
                <a:cs typeface="Palatino Linotype"/>
              </a:rPr>
              <a:t> </a:t>
            </a:r>
            <a:r>
              <a:rPr dirty="0" sz="1600" spc="-15">
                <a:solidFill>
                  <a:srgbClr val="0461C1"/>
                </a:solidFill>
                <a:latin typeface="Palatino Linotype"/>
                <a:cs typeface="Palatino Linotype"/>
              </a:rPr>
              <a:t>маршрут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1304544"/>
            <a:ext cx="4789932" cy="44516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Мария Расторгуева</dc:creator>
  <dc:title>Презентация PowerPoint</dc:title>
  <dcterms:created xsi:type="dcterms:W3CDTF">2023-06-08T12:32:40Z</dcterms:created>
  <dcterms:modified xsi:type="dcterms:W3CDTF">2023-06-08T12:32:40Z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2023-06-08T00:00:00Z</vt:filetime>
  </property>
</Properties>
</file>